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1" r:id="rId1"/>
  </p:sldMasterIdLst>
  <p:notesMasterIdLst>
    <p:notesMasterId r:id="rId35"/>
  </p:notesMasterIdLst>
  <p:handoutMasterIdLst>
    <p:handoutMasterId r:id="rId36"/>
  </p:handoutMasterIdLst>
  <p:sldIdLst>
    <p:sldId id="389" r:id="rId2"/>
    <p:sldId id="478" r:id="rId3"/>
    <p:sldId id="398" r:id="rId4"/>
    <p:sldId id="458" r:id="rId5"/>
    <p:sldId id="518" r:id="rId6"/>
    <p:sldId id="519" r:id="rId7"/>
    <p:sldId id="459" r:id="rId8"/>
    <p:sldId id="520" r:id="rId9"/>
    <p:sldId id="521" r:id="rId10"/>
    <p:sldId id="479" r:id="rId11"/>
    <p:sldId id="522" r:id="rId12"/>
    <p:sldId id="523" r:id="rId13"/>
    <p:sldId id="524" r:id="rId14"/>
    <p:sldId id="525" r:id="rId15"/>
    <p:sldId id="526" r:id="rId16"/>
    <p:sldId id="527" r:id="rId17"/>
    <p:sldId id="528" r:id="rId18"/>
    <p:sldId id="530" r:id="rId19"/>
    <p:sldId id="529" r:id="rId20"/>
    <p:sldId id="531" r:id="rId21"/>
    <p:sldId id="532" r:id="rId22"/>
    <p:sldId id="536" r:id="rId23"/>
    <p:sldId id="533" r:id="rId24"/>
    <p:sldId id="534" r:id="rId25"/>
    <p:sldId id="535" r:id="rId26"/>
    <p:sldId id="537" r:id="rId27"/>
    <p:sldId id="538" r:id="rId28"/>
    <p:sldId id="539" r:id="rId29"/>
    <p:sldId id="540" r:id="rId30"/>
    <p:sldId id="541" r:id="rId31"/>
    <p:sldId id="542" r:id="rId32"/>
    <p:sldId id="543" r:id="rId33"/>
    <p:sldId id="394" r:id="rId34"/>
  </p:sldIdLst>
  <p:sldSz cx="9144000" cy="6858000" type="screen4x3"/>
  <p:notesSz cx="9926638" cy="6797675"/>
  <p:defaultTextStyle>
    <a:defPPr>
      <a:defRPr lang="ko-KR"/>
    </a:defPPr>
    <a:lvl1pPr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1pPr>
    <a:lvl2pPr marL="4572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2pPr>
    <a:lvl3pPr marL="9144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3pPr>
    <a:lvl4pPr marL="13716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4pPr>
    <a:lvl5pPr marL="18288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5pPr>
    <a:lvl6pPr marL="22860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6pPr>
    <a:lvl7pPr marL="27432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7pPr>
    <a:lvl8pPr marL="32004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8pPr>
    <a:lvl9pPr marL="36576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141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E1F1"/>
    <a:srgbClr val="DFEEC6"/>
    <a:srgbClr val="959CCF"/>
    <a:srgbClr val="F15922"/>
    <a:srgbClr val="F0FBDD"/>
    <a:srgbClr val="FFD9D9"/>
    <a:srgbClr val="F8E4F1"/>
    <a:srgbClr val="F68E38"/>
    <a:srgbClr val="DD75BA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51" autoAdjust="0"/>
    <p:restoredTop sz="94719" autoAdjust="0"/>
  </p:normalViewPr>
  <p:slideViewPr>
    <p:cSldViewPr>
      <p:cViewPr varScale="1">
        <p:scale>
          <a:sx n="106" d="100"/>
          <a:sy n="106" d="100"/>
        </p:scale>
        <p:origin x="-188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18" d="100"/>
          <a:sy n="118" d="100"/>
        </p:scale>
        <p:origin x="2028" y="102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5BA6BA-82B2-4D68-BEE5-0C181791DF69}" type="datetimeFigureOut">
              <a:rPr lang="ko-KR" altLang="en-US" smtClean="0"/>
              <a:pPr/>
              <a:t>2022-03-02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F88178-AEBB-4764-8FE2-03142E6FAD7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29800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CACDBEEC-06A8-4473-9A8B-AC190B9E0476}" type="datetimeFigureOut">
              <a:rPr lang="ko-KR" altLang="en-US"/>
              <a:pPr>
                <a:defRPr/>
              </a:pPr>
              <a:t>2022-03-02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201" y="3228705"/>
            <a:ext cx="7942238" cy="3059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0AEEF299-CA6B-448D-9BAE-7C11402C98E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54008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2F1DC1-DA34-4C38-9828-93CF3255BEBC}" type="datetime1">
              <a:rPr lang="ko-KR" altLang="en-US" smtClean="0"/>
              <a:pPr>
                <a:defRPr/>
              </a:pPr>
              <a:t>2022-03-02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059631-6384-4173-8EEA-BC909D6BF37F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4803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DCB30A-EF81-4974-9970-8BEA1E7CB7CF}" type="datetime1">
              <a:rPr lang="ko-KR" altLang="en-US" smtClean="0"/>
              <a:pPr>
                <a:defRPr/>
              </a:pPr>
              <a:t>2022-03-02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E9AEBF-E077-482A-9881-EF889F97FF82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7779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A692AD-260F-4B17-9B9E-A2B59FD3DE16}" type="datetime1">
              <a:rPr lang="ko-KR" altLang="en-US" smtClean="0"/>
              <a:pPr>
                <a:defRPr/>
              </a:pPr>
              <a:t>2022-03-02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FBD364-A8A6-418A-9299-CA62EC010D8E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2563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D3C0A-B0FC-4225-9C50-1D8D4595A2D1}" type="datetime1">
              <a:rPr lang="ko-KR" altLang="en-US" smtClean="0"/>
              <a:pPr>
                <a:defRPr/>
              </a:pPr>
              <a:t>2022-03-02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70C36-3B88-4FB2-A31F-9DDD5E8171D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pic>
        <p:nvPicPr>
          <p:cNvPr id="7" name="그림 6">
            <a:hlinkClick r:id="rId2" action="ppaction://hlinksldjump"/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5" y="630750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212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9B9FCD-7A5F-445E-9BA7-7D235E81429E}" type="datetime1">
              <a:rPr lang="ko-KR" altLang="en-US" smtClean="0"/>
              <a:pPr>
                <a:defRPr/>
              </a:pPr>
              <a:t>2022-03-02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055753-7768-497C-B249-D4816981026B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77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E1A08A-DD17-419F-A1B2-9D85C8A66ECE}" type="datetime1">
              <a:rPr lang="ko-KR" altLang="en-US" smtClean="0"/>
              <a:pPr>
                <a:defRPr/>
              </a:pPr>
              <a:t>2022-03-02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6C6491-3F12-4B5D-9D6F-46F41E7583A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537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C065E3-B7EE-4FF4-B1DF-0B0E8C1937DD}" type="datetime1">
              <a:rPr lang="ko-KR" altLang="en-US" smtClean="0"/>
              <a:pPr>
                <a:defRPr/>
              </a:pPr>
              <a:t>2022-03-02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6BB6A0-C98C-483C-BD33-7C696FB87E2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903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4F278-3F83-44A1-AC42-94DE226EC5CA}" type="datetime1">
              <a:rPr lang="ko-KR" altLang="en-US" smtClean="0"/>
              <a:pPr>
                <a:defRPr/>
              </a:pPr>
              <a:t>2022-03-02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112F15-30F4-43FF-94D5-75A2B7B91C9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963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1654E1-3ADE-4DE6-9461-DA702C80AEC5}" type="datetime1">
              <a:rPr lang="ko-KR" altLang="en-US" smtClean="0"/>
              <a:pPr>
                <a:defRPr/>
              </a:pPr>
              <a:t>2022-03-02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872E1C-FC34-4AC9-829C-BC5D21E93638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4854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82A6D5-7DE7-49E2-9C61-B7B0F19FD0A7}" type="datetime1">
              <a:rPr lang="ko-KR" altLang="en-US" smtClean="0"/>
              <a:pPr>
                <a:defRPr/>
              </a:pPr>
              <a:t>2022-03-02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33A7DE-2910-4C49-8F68-2A1425EB3545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8065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04FCF5-F5C7-4336-81C1-A45EDF2C861E}" type="datetime1">
              <a:rPr lang="ko-KR" altLang="en-US" smtClean="0"/>
              <a:pPr>
                <a:defRPr/>
              </a:pPr>
              <a:t>2022-03-02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8E8922-007C-421A-8F40-A7436522F49D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5214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8D8BAFA7-09FE-46CC-AA33-245A161EB404}" type="datetime1">
              <a:rPr lang="ko-KR" altLang="en-US" smtClean="0"/>
              <a:pPr>
                <a:defRPr/>
              </a:pPr>
              <a:t>2022-03-02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D8AFD25-C6EC-49E7-BD57-515432D928A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918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</p:sldLayoutIdLst>
  <p:hf hdr="0" ft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hyperlink" Target="1-1-1(&#48709;&#45936;&#51060;&#53552;&#51032;%20&#51060;&#54644;).pptx#-1,5,PowerPoint &#54532;&#47112;&#51232;&#53580;&#51060;&#49496;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5" Type="http://schemas.openxmlformats.org/officeDocument/2006/relationships/slide" Target="slide3.xml"/><Relationship Id="rId4" Type="http://schemas.openxmlformats.org/officeDocument/2006/relationships/hyperlink" Target="1-1-3(&#48709;&#45936;&#51060;&#53552;%20&#48516;&#49437;).pptx#-1,5,PowerPoint &#54532;&#47112;&#51232;&#53580;&#51060;&#49496;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타원 38"/>
          <p:cNvSpPr/>
          <p:nvPr/>
        </p:nvSpPr>
        <p:spPr>
          <a:xfrm>
            <a:off x="107504" y="116632"/>
            <a:ext cx="4778619" cy="4608512"/>
          </a:xfrm>
          <a:prstGeom prst="ellipse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모서리가 둥근 직사각형 32"/>
          <p:cNvSpPr/>
          <p:nvPr/>
        </p:nvSpPr>
        <p:spPr bwMode="auto">
          <a:xfrm>
            <a:off x="3874993" y="4537847"/>
            <a:ext cx="540000" cy="540000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pc="-100" dirty="0">
                <a:effectLst/>
                <a:latin typeface="HY견고딕" pitchFamily="18" charset="-127"/>
                <a:ea typeface="HY견고딕" pitchFamily="18" charset="-127"/>
              </a:rPr>
              <a:t>1</a:t>
            </a:r>
            <a:endParaRPr kumimoji="0" lang="ko-KR" altLang="en-US" spc="-1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383566" y="1941800"/>
            <a:ext cx="4214810" cy="163121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kumimoji="0" lang="ko-KR" altLang="en-US" sz="5000" b="1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빅데이터와 </a:t>
            </a:r>
            <a:endParaRPr kumimoji="0" lang="en-US" altLang="ko-KR" sz="5000" b="1" dirty="0" smtClean="0">
              <a:solidFill>
                <a:schemeClr val="bg1"/>
              </a:solidFill>
              <a:effectLst/>
              <a:latin typeface="+mj-ea"/>
              <a:ea typeface="+mj-ea"/>
            </a:endParaRPr>
          </a:p>
          <a:p>
            <a:pPr algn="ctr">
              <a:spcBef>
                <a:spcPts val="0"/>
              </a:spcBef>
              <a:defRPr/>
            </a:pPr>
            <a:r>
              <a:rPr kumimoji="0" lang="en-US" altLang="ko-KR" sz="5000" b="1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4</a:t>
            </a:r>
            <a:r>
              <a:rPr kumimoji="0" lang="ko-KR" altLang="en-US" sz="5000" b="1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차 산업혁명</a:t>
            </a:r>
            <a:endParaRPr kumimoji="0" lang="en-US" altLang="ko-KR" sz="5000" b="1" dirty="0" smtClean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8" name="모서리가 둥근 직사각형 17"/>
          <p:cNvSpPr/>
          <p:nvPr/>
        </p:nvSpPr>
        <p:spPr bwMode="auto">
          <a:xfrm>
            <a:off x="2046813" y="980728"/>
            <a:ext cx="900000" cy="90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6000" b="1" spc="-100" dirty="0" smtClean="0">
                <a:solidFill>
                  <a:schemeClr val="tx1"/>
                </a:solidFill>
                <a:effectLst/>
                <a:latin typeface="+mj-ea"/>
                <a:ea typeface="+mj-ea"/>
              </a:rPr>
              <a:t>Ⅰ</a:t>
            </a:r>
            <a:endParaRPr kumimoji="0" lang="ko-KR" altLang="en-US" sz="6000" b="1" spc="-100" dirty="0"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24131" y="4506035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빅데이터</a:t>
            </a:r>
            <a:endParaRPr lang="ko-KR" altLang="en-US" b="1" dirty="0">
              <a:solidFill>
                <a:schemeClr val="accent5"/>
              </a:solidFill>
              <a:effectLst/>
              <a:latin typeface="+mn-ea"/>
              <a:ea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779913" y="5134682"/>
            <a:ext cx="3693640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01. </a:t>
            </a:r>
            <a:r>
              <a:rPr lang="ko-KR" altLang="en-US" sz="3000" b="1" dirty="0">
                <a:effectLst/>
                <a:latin typeface="+mn-ea"/>
                <a:ea typeface="+mn-ea"/>
              </a:rPr>
              <a:t>빅데이터의 </a:t>
            </a:r>
            <a:r>
              <a:rPr lang="ko-KR" altLang="en-US" sz="3000" b="1" dirty="0" smtClean="0">
                <a:effectLst/>
                <a:latin typeface="+mn-ea"/>
                <a:ea typeface="+mn-ea"/>
              </a:rPr>
              <a:t>이해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779913" y="5638738"/>
            <a:ext cx="4982454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02. </a:t>
            </a:r>
            <a:r>
              <a:rPr lang="ko-KR" altLang="en-US" sz="3000" b="1" dirty="0">
                <a:effectLst/>
                <a:latin typeface="+mn-ea"/>
                <a:ea typeface="+mn-ea"/>
              </a:rPr>
              <a:t>빅데이터의 역할과 실제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779912" y="6142794"/>
            <a:ext cx="3308919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03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빅데이터 </a:t>
            </a:r>
            <a:r>
              <a:rPr lang="ko-KR" altLang="en-US" sz="3000" b="1" dirty="0" smtClean="0">
                <a:effectLst/>
                <a:latin typeface="+mn-ea"/>
                <a:ea typeface="+mn-ea"/>
              </a:rPr>
              <a:t>분석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32" name="텍스트 개체 틀 10"/>
          <p:cNvSpPr txBox="1">
            <a:spLocks/>
          </p:cNvSpPr>
          <p:nvPr/>
        </p:nvSpPr>
        <p:spPr>
          <a:xfrm>
            <a:off x="-36512" y="6381328"/>
            <a:ext cx="1152128" cy="4398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dirty="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</a:t>
            </a:r>
            <a:r>
              <a:rPr lang="ko-KR" altLang="en-US" dirty="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dirty="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8~25</a:t>
            </a:r>
            <a:endParaRPr lang="ko-KR" altLang="en-US" dirty="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19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86222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spc="-150" smtClean="0">
                <a:solidFill>
                  <a:srgbClr val="C00000"/>
                </a:solidFill>
                <a:effectLst/>
                <a:latin typeface="맑은 고딕"/>
                <a:ea typeface="맑은 고딕"/>
              </a:rPr>
              <a:t>산업별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빅데이터 활용 분야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2318263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제조 분야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11560" y="2253182"/>
            <a:ext cx="8100000" cy="332398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ICT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의 급속한 발전은 생산 공정에도 뛰어난 효율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성의 기술 및 지식 제공</a:t>
            </a:r>
            <a:endParaRPr kumimoji="0" lang="en-US" altLang="ko-KR" sz="3000" spc="-13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80" smtClean="0">
                <a:effectLst/>
                <a:latin typeface="맑은 고딕" pitchFamily="50" charset="-127"/>
                <a:ea typeface="맑은 고딕" pitchFamily="50" charset="-127"/>
              </a:rPr>
              <a:t>미래형 제조 산업으로 빠르게 진화</a:t>
            </a:r>
            <a:endParaRPr kumimoji="0" lang="en-US" altLang="ko-KR" sz="3000" spc="-8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제조 공정에서 비용 감소시키고 생산 계획을 자</a:t>
            </a:r>
            <a:r>
              <a:rPr kumimoji="0" lang="ko-KR" altLang="en-US" sz="3000" spc="-20" smtClean="0">
                <a:effectLst/>
                <a:latin typeface="맑은 고딕" pitchFamily="50" charset="-127"/>
                <a:ea typeface="맑은 고딕" pitchFamily="50" charset="-127"/>
              </a:rPr>
              <a:t>동으로 만들어내는 알고리즘으로 변환되어 전체적인 생산성을 향상시키는 데 기여</a:t>
            </a:r>
            <a:endParaRPr kumimoji="0" lang="en-US" altLang="ko-KR" sz="3000" spc="-8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역할과 실제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27425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19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86222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spc="-150" smtClean="0">
                <a:solidFill>
                  <a:srgbClr val="C00000"/>
                </a:solidFill>
                <a:effectLst/>
                <a:latin typeface="맑은 고딕"/>
                <a:ea typeface="맑은 고딕"/>
              </a:rPr>
              <a:t>산업별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빅데이터 활용 분야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2318263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제조 분야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0649438"/>
              </p:ext>
            </p:extLst>
          </p:nvPr>
        </p:nvGraphicFramePr>
        <p:xfrm>
          <a:off x="251520" y="2365863"/>
          <a:ext cx="8640001" cy="27913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128">
                  <a:extLst>
                    <a:ext uri="{9D8B030D-6E8A-4147-A177-3AD203B41FA5}">
                      <a16:colId xmlns="" xmlns:a16="http://schemas.microsoft.com/office/drawing/2014/main" val="4201057219"/>
                    </a:ext>
                  </a:extLst>
                </a:gridCol>
                <a:gridCol w="720080">
                  <a:extLst>
                    <a:ext uri="{9D8B030D-6E8A-4147-A177-3AD203B41FA5}">
                      <a16:colId xmlns="" xmlns:a16="http://schemas.microsoft.com/office/drawing/2014/main" val="2050356137"/>
                    </a:ext>
                  </a:extLst>
                </a:gridCol>
                <a:gridCol w="2255931">
                  <a:extLst>
                    <a:ext uri="{9D8B030D-6E8A-4147-A177-3AD203B41FA5}">
                      <a16:colId xmlns="" xmlns:a16="http://schemas.microsoft.com/office/drawing/2014/main" val="734968527"/>
                    </a:ext>
                  </a:extLst>
                </a:gridCol>
                <a:gridCol w="2255931">
                  <a:extLst>
                    <a:ext uri="{9D8B030D-6E8A-4147-A177-3AD203B41FA5}">
                      <a16:colId xmlns="" xmlns:a16="http://schemas.microsoft.com/office/drawing/2014/main" val="3752864723"/>
                    </a:ext>
                  </a:extLst>
                </a:gridCol>
                <a:gridCol w="2255931">
                  <a:extLst>
                    <a:ext uri="{9D8B030D-6E8A-4147-A177-3AD203B41FA5}">
                      <a16:colId xmlns="" xmlns:a16="http://schemas.microsoft.com/office/drawing/2014/main" val="2598532663"/>
                    </a:ext>
                  </a:extLst>
                </a:gridCol>
              </a:tblGrid>
              <a:tr h="45276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smtClean="0"/>
                        <a:t>회사</a:t>
                      </a:r>
                      <a:endParaRPr lang="ko-KR" altLang="en-US" sz="2000"/>
                    </a:p>
                  </a:txBody>
                  <a:tcPr marL="36000" marR="36000" marT="36000" marB="36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smtClean="0"/>
                        <a:t>분야</a:t>
                      </a:r>
                      <a:endParaRPr lang="ko-KR" altLang="en-US" sz="2000"/>
                    </a:p>
                  </a:txBody>
                  <a:tcPr marL="36000" marR="36000" marT="36000" marB="36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smtClean="0"/>
                        <a:t>이슈</a:t>
                      </a:r>
                      <a:endParaRPr lang="ko-KR" altLang="en-US" sz="2000"/>
                    </a:p>
                  </a:txBody>
                  <a:tcPr marL="36000" marR="36000" marT="36000" marB="36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smtClean="0"/>
                        <a:t>빅데이터 도입 </a:t>
                      </a:r>
                      <a:endParaRPr lang="ko-KR" altLang="en-US" sz="2000"/>
                    </a:p>
                  </a:txBody>
                  <a:tcPr marL="36000" marR="36000" marT="36000" marB="36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smtClean="0"/>
                        <a:t>기대 효과</a:t>
                      </a:r>
                      <a:endParaRPr lang="ko-KR" altLang="en-US" sz="2000"/>
                    </a:p>
                  </a:txBody>
                  <a:tcPr marL="36000" marR="36000" marT="36000" marB="36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48991955"/>
                  </a:ext>
                </a:extLst>
              </a:tr>
              <a:tr h="694246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1800" smtClean="0"/>
                        <a:t>볼보</a:t>
                      </a:r>
                      <a:endParaRPr lang="ko-KR" altLang="en-US" sz="1800"/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ko-KR" altLang="en-US" sz="1800" b="0" i="0" u="none" strike="noStrike" kern="1200" spc="-12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자동차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차량 복잡성 증가 </a:t>
                      </a:r>
                    </a:p>
                    <a:p>
                      <a:r>
                        <a:rPr lang="en-US" altLang="ko-KR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고장 원인 파악 어려워짐</a:t>
                      </a:r>
                      <a:endParaRPr lang="ko-KR" altLang="en-US" sz="3200" b="0" i="0" u="none" strike="noStrike" kern="1200" baseline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1800" b="0" i="0" u="none" strike="noStrike" kern="1200" spc="-1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차량에 </a:t>
                      </a:r>
                      <a:r>
                        <a:rPr lang="en-US" altLang="ko-KR" sz="1800" b="0" i="0" u="none" strike="noStrike" kern="1200" spc="-1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60</a:t>
                      </a:r>
                      <a:r>
                        <a:rPr lang="ko-KR" altLang="en-US" sz="1800" b="0" i="0" u="none" strike="noStrike" kern="1200" spc="-1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여 개 센서를</a:t>
                      </a:r>
                      <a:r>
                        <a:rPr lang="ko-KR" alt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부착하여 데이터 수집</a:t>
                      </a:r>
                      <a:r>
                        <a:rPr lang="en-US" altLang="ko-KR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·</a:t>
                      </a:r>
                      <a:r>
                        <a:rPr lang="ko-KR" alt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분석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•AS </a:t>
                      </a:r>
                      <a:r>
                        <a:rPr lang="ko-KR" alt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강화 </a:t>
                      </a:r>
                    </a:p>
                    <a:p>
                      <a:r>
                        <a:rPr lang="en-US" altLang="ko-KR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제품 결함 초기 발견 속도 증가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19981721"/>
                  </a:ext>
                </a:extLst>
              </a:tr>
              <a:tr h="694246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1800" spc="-100" baseline="0" smtClean="0"/>
                        <a:t>노스페이스</a:t>
                      </a:r>
                      <a:endParaRPr lang="ko-KR" altLang="en-US" sz="1800" spc="-100" baseline="0"/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ko-KR" alt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아웃도어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1800" b="0" i="0" u="none" strike="noStrike" kern="1200" spc="-4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온라인보다 오프라인</a:t>
                      </a:r>
                      <a:r>
                        <a:rPr lang="ko-KR" alt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을 통해 제품 구매</a:t>
                      </a:r>
                      <a:endParaRPr lang="en-US" altLang="ko-KR" sz="1800" b="0" i="0" u="none" strike="noStrike" kern="1200" baseline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ko-KR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적절한 제품 선택을 </a:t>
                      </a:r>
                      <a:r>
                        <a:rPr lang="ko-KR" altLang="en-US" sz="1800" b="0" i="0" u="none" strike="noStrike" kern="1200" spc="-4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위한 전문가 도움 필요</a:t>
                      </a:r>
                      <a:endParaRPr lang="ko-KR" altLang="en-US" sz="3200" b="0" i="0" u="none" strike="noStrike" kern="1200" spc="-40" baseline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소비자 리뷰</a:t>
                      </a:r>
                      <a:r>
                        <a:rPr lang="en-US" altLang="ko-KR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고객별 </a:t>
                      </a:r>
                      <a:r>
                        <a:rPr lang="ko-KR" altLang="en-US" sz="1800" b="0" i="0" u="none" strike="noStrike" kern="1200" spc="-6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판매 정보 등 상품 관련</a:t>
                      </a:r>
                      <a:r>
                        <a:rPr lang="ko-KR" alt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데이터 수집</a:t>
                      </a:r>
                      <a:r>
                        <a:rPr lang="en-US" altLang="ko-KR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·</a:t>
                      </a:r>
                      <a:r>
                        <a:rPr lang="ko-KR" alt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분석 </a:t>
                      </a:r>
                    </a:p>
                    <a:p>
                      <a:r>
                        <a:rPr lang="en-US" altLang="ko-KR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1800" b="0" i="0" u="none" strike="noStrike" kern="1200" spc="-11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인공 지능 왓슨</a:t>
                      </a:r>
                      <a:r>
                        <a:rPr lang="en-US" altLang="ko-KR" sz="1800" b="0" i="0" u="none" strike="noStrike" kern="1200" spc="-11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(Watson)</a:t>
                      </a:r>
                      <a:r>
                        <a:rPr lang="en-US" altLang="ko-KR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활용</a:t>
                      </a:r>
                      <a:endParaRPr lang="ko-KR" altLang="en-US" sz="3200" b="0" i="0" u="none" strike="noStrike" kern="1200" baseline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1800" b="0" i="0" u="none" strike="noStrike" kern="1200" spc="-1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상품 클릭률 효과 증대</a:t>
                      </a:r>
                      <a:r>
                        <a:rPr lang="ko-KR" alt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altLang="ko-KR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추천 서비스 재이용 희망 고객 비율 증가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23171245"/>
                  </a:ext>
                </a:extLst>
              </a:tr>
            </a:tbl>
          </a:graphicData>
        </a:graphic>
      </p:graphicFrame>
      <p:sp>
        <p:nvSpPr>
          <p:cNvPr id="13" name="직사각형 20"/>
          <p:cNvSpPr>
            <a:spLocks noChangeArrowheads="1"/>
          </p:cNvSpPr>
          <p:nvPr/>
        </p:nvSpPr>
        <p:spPr bwMode="auto">
          <a:xfrm>
            <a:off x="2589538" y="5229200"/>
            <a:ext cx="396775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2000" smtClean="0">
                <a:solidFill>
                  <a:schemeClr val="accent2"/>
                </a:solidFill>
                <a:effectLst/>
                <a:latin typeface="+mn-ea"/>
                <a:ea typeface="+mn-ea"/>
              </a:rPr>
              <a:t>▲</a:t>
            </a:r>
            <a:r>
              <a:rPr lang="ko-KR" altLang="en-US" sz="2000" smtClean="0">
                <a:effectLst/>
                <a:latin typeface="+mn-ea"/>
                <a:ea typeface="+mn-ea"/>
              </a:rPr>
              <a:t> 제조 분야의 빅데이터 활용 예</a:t>
            </a:r>
            <a:endParaRPr lang="ko-KR" altLang="en-US" sz="2000" dirty="0">
              <a:effectLst/>
              <a:latin typeface="+mn-ea"/>
              <a:ea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역할과 실제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4547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20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86222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spc="-150" smtClean="0">
                <a:solidFill>
                  <a:srgbClr val="C00000"/>
                </a:solidFill>
                <a:effectLst/>
                <a:latin typeface="맑은 고딕"/>
                <a:ea typeface="맑은 고딕"/>
              </a:rPr>
              <a:t>산업별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빅데이터 활용 분야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2318263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금융 분야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11560" y="2253182"/>
            <a:ext cx="8100000" cy="450379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대다수 국민과 기업이 금융 서비스 이용</a:t>
            </a:r>
            <a:endParaRPr kumimoji="0" lang="en-US" altLang="ko-KR" sz="3000" spc="-13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20" smtClean="0">
                <a:effectLst/>
                <a:latin typeface="맑은 고딕" pitchFamily="50" charset="-127"/>
                <a:ea typeface="맑은 고딕" pitchFamily="50" charset="-127"/>
              </a:rPr>
              <a:t>데이터의 유입량</a:t>
            </a:r>
            <a:r>
              <a:rPr kumimoji="0" lang="en-US" altLang="ko-KR" sz="3000" spc="-2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0" smtClean="0">
                <a:effectLst/>
                <a:latin typeface="맑은 고딕" pitchFamily="50" charset="-127"/>
                <a:ea typeface="맑은 고딕" pitchFamily="50" charset="-127"/>
              </a:rPr>
              <a:t>보유량</a:t>
            </a:r>
            <a:r>
              <a:rPr kumimoji="0" lang="en-US" altLang="ko-KR" sz="3000" spc="-2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0" smtClean="0">
                <a:effectLst/>
                <a:latin typeface="맑은 고딕" pitchFamily="50" charset="-127"/>
                <a:ea typeface="맑은 고딕" pitchFamily="50" charset="-127"/>
              </a:rPr>
              <a:t>집적량 방대</a:t>
            </a:r>
            <a:endParaRPr kumimoji="0" lang="en-US" altLang="ko-KR" sz="3000" spc="-2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SNS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등 고객의 웹 사용 내용을 분석하여 금융 상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품을 고객에게 먼저 제시하는 등 실시간 마케팅</a:t>
            </a:r>
            <a:r>
              <a:rPr kumimoji="0" lang="ko-KR" altLang="en-US" sz="3000" spc="-20" smtClean="0">
                <a:effectLst/>
                <a:latin typeface="맑은 고딕" pitchFamily="50" charset="-127"/>
                <a:ea typeface="맑은 고딕" pitchFamily="50" charset="-127"/>
              </a:rPr>
              <a:t> 증가</a:t>
            </a:r>
            <a:endParaRPr kumimoji="0" lang="en-US" altLang="ko-KR" sz="3000" spc="-2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60" smtClean="0">
                <a:effectLst/>
                <a:latin typeface="맑은 고딕" pitchFamily="50" charset="-127"/>
                <a:ea typeface="맑은 고딕" pitchFamily="50" charset="-127"/>
              </a:rPr>
              <a:t>빅데이터 분석 시스템을 도입하여 신용 리스크</a:t>
            </a:r>
            <a:r>
              <a:rPr kumimoji="0" lang="ko-KR" altLang="en-US" sz="3000" spc="-20" smtClean="0">
                <a:effectLst/>
                <a:latin typeface="맑은 고딕" pitchFamily="50" charset="-127"/>
                <a:ea typeface="맑은 고딕" pitchFamily="50" charset="-127"/>
              </a:rPr>
              <a:t>에 대한 조기 경보 체제 강화</a:t>
            </a:r>
            <a:endParaRPr kumimoji="0" lang="en-US" altLang="ko-KR" sz="3000" spc="-2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20" smtClean="0">
                <a:effectLst/>
                <a:latin typeface="맑은 고딕" pitchFamily="50" charset="-127"/>
                <a:ea typeface="맑은 고딕" pitchFamily="50" charset="-127"/>
              </a:rPr>
              <a:t>신용 관리 및 손실 예측 처리 시간 단축</a:t>
            </a:r>
            <a:endParaRPr kumimoji="0" lang="en-US" altLang="ko-KR" sz="3000" spc="-20" smtClean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역할과 실제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97905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20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86222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spc="-150" smtClean="0">
                <a:solidFill>
                  <a:srgbClr val="C00000"/>
                </a:solidFill>
                <a:effectLst/>
                <a:latin typeface="맑은 고딕"/>
                <a:ea typeface="맑은 고딕"/>
              </a:rPr>
              <a:t>산업별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빅데이터 활용 분야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2318263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금융 분야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5486574"/>
              </p:ext>
            </p:extLst>
          </p:nvPr>
        </p:nvGraphicFramePr>
        <p:xfrm>
          <a:off x="251520" y="2365863"/>
          <a:ext cx="8640001" cy="35228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>
                  <a:extLst>
                    <a:ext uri="{9D8B030D-6E8A-4147-A177-3AD203B41FA5}">
                      <a16:colId xmlns="" xmlns:a16="http://schemas.microsoft.com/office/drawing/2014/main" val="4201057219"/>
                    </a:ext>
                  </a:extLst>
                </a:gridCol>
                <a:gridCol w="792088">
                  <a:extLst>
                    <a:ext uri="{9D8B030D-6E8A-4147-A177-3AD203B41FA5}">
                      <a16:colId xmlns="" xmlns:a16="http://schemas.microsoft.com/office/drawing/2014/main" val="2050356137"/>
                    </a:ext>
                  </a:extLst>
                </a:gridCol>
                <a:gridCol w="1728192">
                  <a:extLst>
                    <a:ext uri="{9D8B030D-6E8A-4147-A177-3AD203B41FA5}">
                      <a16:colId xmlns="" xmlns:a16="http://schemas.microsoft.com/office/drawing/2014/main" val="734968527"/>
                    </a:ext>
                  </a:extLst>
                </a:gridCol>
                <a:gridCol w="2448272">
                  <a:extLst>
                    <a:ext uri="{9D8B030D-6E8A-4147-A177-3AD203B41FA5}">
                      <a16:colId xmlns="" xmlns:a16="http://schemas.microsoft.com/office/drawing/2014/main" val="3752864723"/>
                    </a:ext>
                  </a:extLst>
                </a:gridCol>
                <a:gridCol w="2375305">
                  <a:extLst>
                    <a:ext uri="{9D8B030D-6E8A-4147-A177-3AD203B41FA5}">
                      <a16:colId xmlns="" xmlns:a16="http://schemas.microsoft.com/office/drawing/2014/main" val="2598532663"/>
                    </a:ext>
                  </a:extLst>
                </a:gridCol>
              </a:tblGrid>
              <a:tr h="45276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smtClean="0"/>
                        <a:t>회사</a:t>
                      </a:r>
                      <a:endParaRPr lang="ko-KR" altLang="en-US" sz="2000"/>
                    </a:p>
                  </a:txBody>
                  <a:tcPr marL="36000" marR="36000" marT="36000" marB="36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smtClean="0"/>
                        <a:t>분야</a:t>
                      </a:r>
                      <a:endParaRPr lang="ko-KR" altLang="en-US" sz="2000"/>
                    </a:p>
                  </a:txBody>
                  <a:tcPr marL="36000" marR="36000" marT="36000" marB="36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smtClean="0"/>
                        <a:t>이슈</a:t>
                      </a:r>
                      <a:endParaRPr lang="ko-KR" altLang="en-US" sz="2000"/>
                    </a:p>
                  </a:txBody>
                  <a:tcPr marL="36000" marR="36000" marT="36000" marB="36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smtClean="0"/>
                        <a:t>빅데이터 도입 </a:t>
                      </a:r>
                      <a:endParaRPr lang="ko-KR" altLang="en-US" sz="2000"/>
                    </a:p>
                  </a:txBody>
                  <a:tcPr marL="36000" marR="36000" marT="36000" marB="36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smtClean="0"/>
                        <a:t>기대 효과</a:t>
                      </a:r>
                      <a:endParaRPr lang="ko-KR" altLang="en-US" sz="2000"/>
                    </a:p>
                  </a:txBody>
                  <a:tcPr marL="36000" marR="36000" marT="36000" marB="36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48991955"/>
                  </a:ext>
                </a:extLst>
              </a:tr>
              <a:tr h="694246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1800" smtClean="0"/>
                        <a:t>신한카드</a:t>
                      </a:r>
                      <a:endParaRPr lang="ko-KR" altLang="en-US" sz="1800"/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ko-KR" altLang="en-US" sz="1800" b="0" i="0" u="none" strike="noStrike" kern="1200" spc="-12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금융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6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16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모바일 결제 시장 같은 새로운 비즈니스 환경 등장 </a:t>
                      </a:r>
                    </a:p>
                    <a:p>
                      <a:r>
                        <a:rPr lang="en-US" altLang="ko-KR" sz="16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16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고객에 대한 정확</a:t>
                      </a:r>
                      <a:r>
                        <a:rPr lang="ko-KR" altLang="en-US" sz="1600" b="0" i="0" u="none" strike="noStrike" kern="1200" spc="-5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한 이해를 바탕으로</a:t>
                      </a:r>
                      <a:r>
                        <a:rPr lang="ko-KR" altLang="en-US" sz="16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600" b="0" i="0" u="none" strike="noStrike" kern="1200" spc="-7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한 차별화된 서비스</a:t>
                      </a:r>
                      <a:r>
                        <a:rPr lang="ko-KR" altLang="en-US" sz="16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를 창조 	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600" b="0" i="0" u="none" strike="noStrike" kern="1200" spc="-17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1600" b="0" i="0" u="none" strike="noStrike" kern="1200" spc="-17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모바일 결제 시장 진입을 위한</a:t>
                      </a:r>
                      <a:r>
                        <a:rPr lang="ko-KR" altLang="en-US" sz="16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시장 분석에 빅데이터 활용 </a:t>
                      </a:r>
                    </a:p>
                    <a:p>
                      <a:r>
                        <a:rPr lang="en-US" altLang="ko-KR" sz="1600" b="0" i="0" u="none" strike="noStrike" kern="1200" spc="-15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1600" b="0" i="0" u="none" strike="noStrike" kern="1200" spc="-15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빅데이터 분석으로 고객 니즈</a:t>
                      </a:r>
                      <a:r>
                        <a:rPr lang="ko-KR" altLang="en-US" sz="16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를 반영한 신제품 개발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6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16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고객 니즈에 부합한 신제</a:t>
                      </a:r>
                      <a:r>
                        <a:rPr lang="ko-KR" altLang="en-US" sz="1600" b="0" i="0" u="none" strike="noStrike" kern="1200" spc="-7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품 개발로 시장 점유율 상승</a:t>
                      </a:r>
                      <a:r>
                        <a:rPr lang="en-US" altLang="ko-KR" sz="1600" b="0" i="0" u="none" strike="noStrike" kern="1200" spc="-1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600" b="0" i="0" u="none" strike="noStrike" kern="1200" spc="-1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모바일 결제 앱 결제액 기준</a:t>
                      </a:r>
                      <a:r>
                        <a:rPr lang="ko-KR" altLang="en-US" sz="16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6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90% </a:t>
                      </a:r>
                      <a:r>
                        <a:rPr lang="ko-KR" altLang="en-US" sz="16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성장</a:t>
                      </a:r>
                      <a:r>
                        <a:rPr lang="en-US" altLang="ko-KR" sz="16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</a:p>
                    <a:p>
                      <a:r>
                        <a:rPr lang="en-US" altLang="ko-KR" sz="16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16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빅데이터 기반 신용카드 가입자 증가 	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19981721"/>
                  </a:ext>
                </a:extLst>
              </a:tr>
              <a:tr h="694246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1800" spc="-200" baseline="0" smtClean="0"/>
                        <a:t>프로그레시브</a:t>
                      </a:r>
                      <a:r>
                        <a:rPr lang="en-US" altLang="ko-KR" sz="1800" spc="-100" baseline="0" smtClean="0"/>
                        <a:t/>
                      </a:r>
                      <a:br>
                        <a:rPr lang="en-US" altLang="ko-KR" sz="1800" spc="-100" baseline="0" smtClean="0"/>
                      </a:br>
                      <a:r>
                        <a:rPr lang="en-US" altLang="ko-KR" sz="1800" spc="-100" baseline="0" smtClean="0"/>
                        <a:t>(PROGRESSIVE)</a:t>
                      </a:r>
                      <a:endParaRPr lang="ko-KR" altLang="en-US" sz="1800" spc="-100" baseline="0"/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ko-KR" alt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자동차 보험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6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16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빅데이터 활용한 정보 비대칭성의 극복 	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600" b="0" i="0" u="none" strike="noStrike" kern="1200" spc="-8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1600" b="0" i="0" u="none" strike="noStrike" kern="1200" spc="-8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차량 운행 기록 장치를 부착</a:t>
                      </a:r>
                      <a:r>
                        <a:rPr lang="ko-KR" altLang="en-US" sz="1600" b="0" i="0" u="none" strike="noStrike" kern="1200" spc="-13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하여 운전 패턴을 실시간 기록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600" b="0" i="0" u="none" strike="noStrike" kern="1200" spc="-3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1600" b="0" i="0" u="none" strike="noStrike" kern="1200" spc="-3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고객 행동 분석</a:t>
                      </a:r>
                      <a:r>
                        <a:rPr lang="en-US" altLang="ko-KR" sz="1600" b="0" i="0" u="none" strike="noStrike" kern="1200" spc="-3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600" b="0" i="0" u="none" strike="noStrike" kern="1200" spc="-3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정보 비대</a:t>
                      </a:r>
                      <a:r>
                        <a:rPr lang="ko-KR" altLang="en-US" sz="16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칭성 극복</a:t>
                      </a:r>
                      <a:r>
                        <a:rPr lang="en-US" altLang="ko-KR" sz="16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6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사고율 감소</a:t>
                      </a:r>
                      <a:r>
                        <a:rPr lang="en-US" altLang="ko-KR" sz="16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</a:p>
                    <a:p>
                      <a:r>
                        <a:rPr lang="en-US" altLang="ko-KR" sz="1600" b="0" i="0" u="none" strike="noStrike" kern="1200" spc="-2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1600" b="0" i="0" u="none" strike="noStrike" kern="1200" spc="-2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고객 세분화</a:t>
                      </a:r>
                      <a:r>
                        <a:rPr lang="en-US" altLang="ko-KR" sz="1600" b="0" i="0" u="none" strike="noStrike" kern="1200" spc="-2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600" b="0" i="0" u="none" strike="noStrike" kern="1200" spc="-2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고객 운전 습</a:t>
                      </a:r>
                      <a:r>
                        <a:rPr lang="ko-KR" altLang="en-US" sz="1600" b="0" i="0" u="none" strike="noStrike" kern="1200" spc="-7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관에 따른 새로운 보험 상품</a:t>
                      </a:r>
                      <a:r>
                        <a:rPr lang="ko-KR" altLang="en-US" sz="16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개발</a:t>
                      </a:r>
                      <a:r>
                        <a:rPr lang="en-US" altLang="ko-KR" sz="16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6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새로운 시장 개척</a:t>
                      </a:r>
                      <a:r>
                        <a:rPr lang="en-US" altLang="ko-KR" sz="16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23171245"/>
                  </a:ext>
                </a:extLst>
              </a:tr>
            </a:tbl>
          </a:graphicData>
        </a:graphic>
      </p:graphicFrame>
      <p:sp>
        <p:nvSpPr>
          <p:cNvPr id="13" name="직사각형 20"/>
          <p:cNvSpPr>
            <a:spLocks noChangeArrowheads="1"/>
          </p:cNvSpPr>
          <p:nvPr/>
        </p:nvSpPr>
        <p:spPr bwMode="auto">
          <a:xfrm>
            <a:off x="2589538" y="5981218"/>
            <a:ext cx="396775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2000" smtClean="0">
                <a:solidFill>
                  <a:schemeClr val="accent2"/>
                </a:solidFill>
                <a:effectLst/>
                <a:latin typeface="+mn-ea"/>
                <a:ea typeface="+mn-ea"/>
              </a:rPr>
              <a:t>▲</a:t>
            </a:r>
            <a:r>
              <a:rPr lang="ko-KR" altLang="en-US" sz="2000" smtClean="0">
                <a:effectLst/>
                <a:latin typeface="+mn-ea"/>
                <a:ea typeface="+mn-ea"/>
              </a:rPr>
              <a:t> 금융 분야의 빅데이터 활용 예</a:t>
            </a:r>
            <a:endParaRPr lang="ko-KR" altLang="en-US" sz="2000" dirty="0">
              <a:effectLst/>
              <a:latin typeface="+mn-ea"/>
              <a:ea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역할과 실제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16401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20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86222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spc="-150" smtClean="0">
                <a:solidFill>
                  <a:srgbClr val="C00000"/>
                </a:solidFill>
                <a:effectLst/>
                <a:latin typeface="맑은 고딕"/>
                <a:ea typeface="맑은 고딕"/>
              </a:rPr>
              <a:t>산업별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빅데이터 활용 분야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268374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(3)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서비스 분야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11560" y="2253182"/>
            <a:ext cx="8100000" cy="383694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소비자들의 소셜 미디어 데이터를 분석하여 주력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90" smtClean="0">
                <a:effectLst/>
                <a:latin typeface="맑은 고딕" pitchFamily="50" charset="-127"/>
                <a:ea typeface="맑은 고딕" pitchFamily="50" charset="-127"/>
              </a:rPr>
              <a:t>판매 제품</a:t>
            </a:r>
            <a:r>
              <a:rPr kumimoji="0" lang="en-US" altLang="ko-KR" sz="3000" spc="-19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90" smtClean="0">
                <a:effectLst/>
                <a:latin typeface="맑은 고딕" pitchFamily="50" charset="-127"/>
                <a:ea typeface="맑은 고딕" pitchFamily="50" charset="-127"/>
              </a:rPr>
              <a:t>매장 구도 계획 등 상품별 판매 전략의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 수립에 빅데이터 활용</a:t>
            </a:r>
            <a:endParaRPr kumimoji="0" lang="en-US" altLang="ko-KR" sz="3000" spc="-14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고객의 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SNS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활동과 과거의 구매 이력 데이터 등</a:t>
            </a:r>
            <a:r>
              <a:rPr kumimoji="0" lang="ko-KR" altLang="en-US" sz="3000" spc="-20" smtClean="0">
                <a:effectLst/>
                <a:latin typeface="맑은 고딕" pitchFamily="50" charset="-127"/>
                <a:ea typeface="맑은 고딕" pitchFamily="50" charset="-127"/>
              </a:rPr>
              <a:t> 이미 구축된 데이터 분석</a:t>
            </a:r>
            <a:endParaRPr kumimoji="0" lang="en-US" altLang="ko-KR" sz="3000" spc="-2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고객이 선물할 대상을 추정하고 이에 적합한 선</a:t>
            </a:r>
            <a:r>
              <a:rPr kumimoji="0" lang="ko-KR" altLang="en-US" sz="3000" spc="-20" smtClean="0">
                <a:effectLst/>
                <a:latin typeface="맑은 고딕" pitchFamily="50" charset="-127"/>
                <a:ea typeface="맑은 고딕" pitchFamily="50" charset="-127"/>
              </a:rPr>
              <a:t>물 목록을 제공하는 등 영업 전략에 활용</a:t>
            </a:r>
            <a:endParaRPr kumimoji="0" lang="en-US" altLang="ko-KR" sz="3000" spc="-20" smtClean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역할과 실제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2496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20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86222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spc="-150" smtClean="0">
                <a:solidFill>
                  <a:srgbClr val="C00000"/>
                </a:solidFill>
                <a:effectLst/>
                <a:latin typeface="맑은 고딕"/>
                <a:ea typeface="맑은 고딕"/>
              </a:rPr>
              <a:t>산업별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빅데이터 활용 분야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268374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(3)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서비스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분야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475750"/>
              </p:ext>
            </p:extLst>
          </p:nvPr>
        </p:nvGraphicFramePr>
        <p:xfrm>
          <a:off x="251520" y="2365863"/>
          <a:ext cx="8640001" cy="36142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2">
                  <a:extLst>
                    <a:ext uri="{9D8B030D-6E8A-4147-A177-3AD203B41FA5}">
                      <a16:colId xmlns="" xmlns:a16="http://schemas.microsoft.com/office/drawing/2014/main" val="4201057219"/>
                    </a:ext>
                  </a:extLst>
                </a:gridCol>
                <a:gridCol w="587456">
                  <a:extLst>
                    <a:ext uri="{9D8B030D-6E8A-4147-A177-3AD203B41FA5}">
                      <a16:colId xmlns="" xmlns:a16="http://schemas.microsoft.com/office/drawing/2014/main" val="2050356137"/>
                    </a:ext>
                  </a:extLst>
                </a:gridCol>
                <a:gridCol w="1788808">
                  <a:extLst>
                    <a:ext uri="{9D8B030D-6E8A-4147-A177-3AD203B41FA5}">
                      <a16:colId xmlns="" xmlns:a16="http://schemas.microsoft.com/office/drawing/2014/main" val="734968527"/>
                    </a:ext>
                  </a:extLst>
                </a:gridCol>
                <a:gridCol w="2304256">
                  <a:extLst>
                    <a:ext uri="{9D8B030D-6E8A-4147-A177-3AD203B41FA5}">
                      <a16:colId xmlns="" xmlns:a16="http://schemas.microsoft.com/office/drawing/2014/main" val="3752864723"/>
                    </a:ext>
                  </a:extLst>
                </a:gridCol>
                <a:gridCol w="2951369">
                  <a:extLst>
                    <a:ext uri="{9D8B030D-6E8A-4147-A177-3AD203B41FA5}">
                      <a16:colId xmlns="" xmlns:a16="http://schemas.microsoft.com/office/drawing/2014/main" val="2598532663"/>
                    </a:ext>
                  </a:extLst>
                </a:gridCol>
              </a:tblGrid>
              <a:tr h="45276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smtClean="0"/>
                        <a:t>회사</a:t>
                      </a:r>
                      <a:endParaRPr lang="ko-KR" altLang="en-US" sz="2000"/>
                    </a:p>
                  </a:txBody>
                  <a:tcPr marL="36000" marR="36000" marT="36000" marB="36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smtClean="0"/>
                        <a:t>분야</a:t>
                      </a:r>
                      <a:endParaRPr lang="ko-KR" altLang="en-US" sz="2000"/>
                    </a:p>
                  </a:txBody>
                  <a:tcPr marL="36000" marR="36000" marT="36000" marB="36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smtClean="0"/>
                        <a:t>이슈</a:t>
                      </a:r>
                      <a:endParaRPr lang="ko-KR" altLang="en-US" sz="2000"/>
                    </a:p>
                  </a:txBody>
                  <a:tcPr marL="36000" marR="36000" marT="36000" marB="36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smtClean="0"/>
                        <a:t>빅데이터 도입 </a:t>
                      </a:r>
                      <a:endParaRPr lang="ko-KR" altLang="en-US" sz="2000"/>
                    </a:p>
                  </a:txBody>
                  <a:tcPr marL="36000" marR="36000" marT="36000" marB="36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smtClean="0"/>
                        <a:t>기대 효과</a:t>
                      </a:r>
                      <a:endParaRPr lang="ko-KR" altLang="en-US" sz="2000"/>
                    </a:p>
                  </a:txBody>
                  <a:tcPr marL="36000" marR="36000" marT="36000" marB="36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48991955"/>
                  </a:ext>
                </a:extLst>
              </a:tr>
              <a:tr h="694246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1800" smtClean="0"/>
                        <a:t>리츠칼튼</a:t>
                      </a:r>
                      <a:endParaRPr lang="ko-KR" altLang="en-US" sz="1800"/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ko-KR" altLang="en-US" sz="1800" b="0" i="0" u="none" strike="noStrike" kern="1200" spc="-12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호텔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1800" b="0" i="0" u="none" strike="noStrike" kern="1200" spc="-11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고객 만족 극대화</a:t>
                      </a:r>
                      <a:r>
                        <a:rPr lang="ko-KR" altLang="en-US" sz="1800" b="0" i="0" u="none" strike="noStrike" kern="1200" spc="-5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를 위해 개별적</a:t>
                      </a:r>
                      <a:r>
                        <a:rPr lang="ko-KR" alt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서비스 제공 필요성 대두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 </a:t>
                      </a:r>
                      <a:r>
                        <a:rPr lang="ko-KR" alt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투숙 고객 정보 수집 및 분석하고 전 세계 지점에 실시간 공유 </a:t>
                      </a:r>
                    </a:p>
                    <a:p>
                      <a:r>
                        <a:rPr lang="en-US" altLang="ko-KR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1800" b="0" i="0" u="none" strike="noStrike" kern="1200" spc="-8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이를 바탕으로 호텔 전</a:t>
                      </a:r>
                      <a:r>
                        <a:rPr lang="ko-KR" alt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직원이 개별적 서비스를 제공 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•1 </a:t>
                      </a:r>
                      <a:r>
                        <a:rPr lang="ko-KR" alt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대</a:t>
                      </a:r>
                      <a:r>
                        <a:rPr lang="en-US" altLang="ko-KR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</a:t>
                      </a:r>
                      <a:r>
                        <a:rPr lang="ko-KR" alt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맞춤 서비스가 가능하게 됨</a:t>
                      </a:r>
                      <a:r>
                        <a:rPr lang="en-US" altLang="ko-KR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고객 만족도 제고</a:t>
                      </a:r>
                      <a:r>
                        <a:rPr lang="en-US" altLang="ko-KR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</a:p>
                    <a:p>
                      <a:r>
                        <a:rPr lang="en-US" altLang="ko-KR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고객 불만 최소화로 인력 낭비 최소화 	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19981721"/>
                  </a:ext>
                </a:extLst>
              </a:tr>
              <a:tr h="694246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1800" spc="-100" baseline="0" smtClean="0"/>
                        <a:t>넷플릭스</a:t>
                      </a:r>
                      <a:endParaRPr lang="ko-KR" altLang="en-US" sz="1800" spc="-100" baseline="0"/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altLang="ko-KR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OTT</a:t>
                      </a:r>
                      <a:endParaRPr lang="ko-KR" altLang="en-US" sz="1800" b="0" i="0" u="none" strike="noStrike" kern="1200" baseline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추천 시스템의 필요성</a:t>
                      </a:r>
                      <a:r>
                        <a:rPr lang="en-US" altLang="ko-KR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(DVD </a:t>
                      </a:r>
                      <a:r>
                        <a:rPr lang="ko-KR" alt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재고 비용의 최소화</a:t>
                      </a:r>
                      <a:r>
                        <a:rPr lang="en-US" altLang="ko-KR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</a:p>
                    <a:p>
                      <a:r>
                        <a:rPr lang="en-US" altLang="ko-KR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1800" b="0" i="0" u="none" strike="noStrike" kern="1200" spc="-1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고객 충성도 제고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고객의 행동 분석 및 예측 시스템 구축 </a:t>
                      </a:r>
                    </a:p>
                    <a:p>
                      <a:r>
                        <a:rPr lang="en-US" altLang="ko-KR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1800" b="0" i="0" u="none" strike="noStrike" kern="1200" spc="-7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영화 구분을 비정형 데</a:t>
                      </a:r>
                      <a:r>
                        <a:rPr lang="ko-KR" alt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이터로 세분화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1800" b="0" i="0" u="none" strike="noStrike" kern="1200" spc="-11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고객 세분화 관리</a:t>
                      </a:r>
                      <a:r>
                        <a:rPr lang="en-US" altLang="ko-KR" sz="1800" b="0" i="0" u="none" strike="noStrike" kern="1200" spc="-11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800" b="0" i="0" u="none" strike="noStrike" kern="1200" spc="-11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세분화된 데</a:t>
                      </a:r>
                      <a:r>
                        <a:rPr lang="ko-KR" altLang="en-US" sz="1800" b="0" i="0" u="none" strike="noStrike" kern="1200" spc="-5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이터로 적절한 개인화된 추천</a:t>
                      </a:r>
                      <a:r>
                        <a:rPr lang="en-US" altLang="ko-KR" sz="1800" b="0" i="0" u="none" strike="noStrike" kern="1200" spc="-5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en-US" altLang="ko-KR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고객 충성도 높임</a:t>
                      </a:r>
                      <a:r>
                        <a:rPr lang="en-US" altLang="ko-KR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</a:p>
                    <a:p>
                      <a:r>
                        <a:rPr lang="en-US" altLang="ko-KR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1800" b="0" i="0" u="none" strike="noStrike" kern="1200" spc="-12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고객 행동 분석</a:t>
                      </a:r>
                      <a:r>
                        <a:rPr lang="en-US" altLang="ko-KR" sz="1800" b="0" i="0" u="none" strike="noStrike" kern="1200" spc="-12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800" b="0" i="0" u="none" strike="noStrike" kern="1200" spc="-12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고객 행동 예측</a:t>
                      </a:r>
                      <a:r>
                        <a:rPr lang="ko-KR" altLang="en-US" sz="1800" b="0" i="0" u="none" strike="noStrike" kern="1200" spc="-8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을 통해 콘텐츠 수익률을 높임</a:t>
                      </a:r>
                      <a:r>
                        <a:rPr lang="en-US" altLang="ko-KR" sz="1800" b="0" i="0" u="none" strike="noStrike" kern="1200" spc="-8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ko-KR" altLang="en-US" sz="1800" b="0" i="0" u="none" strike="noStrike" kern="1200" spc="-80" baseline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23171245"/>
                  </a:ext>
                </a:extLst>
              </a:tr>
            </a:tbl>
          </a:graphicData>
        </a:graphic>
      </p:graphicFrame>
      <p:sp>
        <p:nvSpPr>
          <p:cNvPr id="13" name="직사각형 20"/>
          <p:cNvSpPr>
            <a:spLocks noChangeArrowheads="1"/>
          </p:cNvSpPr>
          <p:nvPr/>
        </p:nvSpPr>
        <p:spPr bwMode="auto">
          <a:xfrm>
            <a:off x="2461299" y="6093296"/>
            <a:ext cx="422423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2000" smtClean="0">
                <a:solidFill>
                  <a:schemeClr val="accent2"/>
                </a:solidFill>
                <a:effectLst/>
                <a:latin typeface="+mn-ea"/>
                <a:ea typeface="+mn-ea"/>
              </a:rPr>
              <a:t>▲</a:t>
            </a:r>
            <a:r>
              <a:rPr lang="ko-KR" altLang="en-US" sz="2000" smtClean="0">
                <a:effectLst/>
                <a:latin typeface="+mn-ea"/>
                <a:ea typeface="+mn-ea"/>
              </a:rPr>
              <a:t> 서비스 분야의 빅데이터 활용 예</a:t>
            </a:r>
            <a:endParaRPr lang="ko-KR" altLang="en-US" sz="2000" dirty="0">
              <a:effectLst/>
              <a:latin typeface="+mn-ea"/>
              <a:ea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역할과 실제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36950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21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86222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spc="-150" smtClean="0">
                <a:solidFill>
                  <a:srgbClr val="C00000"/>
                </a:solidFill>
                <a:effectLst/>
                <a:latin typeface="맑은 고딕"/>
                <a:ea typeface="맑은 고딕"/>
              </a:rPr>
              <a:t>산업별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빅데이터 활용 분야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2318263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(4)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공공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분야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11560" y="2253182"/>
            <a:ext cx="8100000" cy="368306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정부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지방 자치 단체 및 공공 기관 등의 정책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행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정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사업 등을 수행하는 과정에서 보다 과학적인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 의사결정이나 합리적인 업무 수행을 위해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빅데이터 분석</a:t>
            </a:r>
            <a:endParaRPr kumimoji="0" lang="en-US" altLang="ko-KR" sz="3000" spc="-18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정부를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비롯한 공공기관 정책 등의 의사결정 및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업무 효율성 제고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국민의 맞춤형 서비스 제공 등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을 목적으로 빅데이터를 분석하여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활용 </a:t>
            </a:r>
            <a:endParaRPr kumimoji="0" lang="en-US" altLang="ko-KR" sz="3000" spc="-18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역할과 실제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5910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텍스트 개체 틀 7"/>
          <p:cNvSpPr txBox="1">
            <a:spLocks/>
          </p:cNvSpPr>
          <p:nvPr/>
        </p:nvSpPr>
        <p:spPr>
          <a:xfrm>
            <a:off x="601528" y="2931062"/>
            <a:ext cx="8100000" cy="2734082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2015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년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12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월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1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일 빅데이터를 기반으로 창업 위험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도를 알려 주는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서비스 시작</a:t>
            </a:r>
            <a:endParaRPr kumimoji="0" lang="en-US" altLang="ko-KR" sz="3000" spc="-10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골목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상권에 창업하고자 하는 영세 소상공인들을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위해 빅데이터를 기반으로 창업 위험도를 </a:t>
            </a:r>
            <a:r>
              <a:rPr kumimoji="0" lang="ko-KR" altLang="en-US" sz="3000" spc="-60" smtClean="0">
                <a:effectLst/>
                <a:latin typeface="맑은 고딕" pitchFamily="50" charset="-127"/>
                <a:ea typeface="맑은 고딕" pitchFamily="50" charset="-127"/>
              </a:rPr>
              <a:t>예측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하는 서비스</a:t>
            </a:r>
            <a:endParaRPr kumimoji="0" lang="en-US" altLang="ko-KR" sz="3000" spc="-1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611560" y="2389371"/>
            <a:ext cx="77825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❶</a:t>
            </a:r>
            <a:r>
              <a:rPr kumimoji="0" lang="ko-KR" altLang="en-US" sz="2800" spc="-7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우리 마을 가게 상권 분석 서비스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(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서울특별시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)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21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텍스트 개체 틀 7"/>
          <p:cNvSpPr txBox="1">
            <a:spLocks/>
          </p:cNvSpPr>
          <p:nvPr/>
        </p:nvSpPr>
        <p:spPr>
          <a:xfrm>
            <a:off x="1115616" y="1067192"/>
            <a:ext cx="486222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spc="-150" smtClean="0">
                <a:solidFill>
                  <a:srgbClr val="C00000"/>
                </a:solidFill>
                <a:effectLst/>
                <a:latin typeface="맑은 고딕"/>
                <a:ea typeface="맑은 고딕"/>
              </a:rPr>
              <a:t>산업별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빅데이터 활용 분야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467544" y="1694744"/>
            <a:ext cx="2318263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(4)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공공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분야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역할과 실제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0780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611560" y="2389371"/>
            <a:ext cx="77825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❶</a:t>
            </a:r>
            <a:r>
              <a:rPr kumimoji="0" lang="ko-KR" altLang="en-US" sz="2800" spc="-7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우리 마을 가게 상권 분석 서비스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(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서울특별시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)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21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텍스트 개체 틀 7"/>
          <p:cNvSpPr txBox="1">
            <a:spLocks/>
          </p:cNvSpPr>
          <p:nvPr/>
        </p:nvSpPr>
        <p:spPr>
          <a:xfrm>
            <a:off x="1115616" y="1067192"/>
            <a:ext cx="486222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spc="-150" smtClean="0">
                <a:solidFill>
                  <a:srgbClr val="C00000"/>
                </a:solidFill>
                <a:effectLst/>
                <a:latin typeface="맑은 고딕"/>
                <a:ea typeface="맑은 고딕"/>
              </a:rPr>
              <a:t>산업별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빅데이터 활용 분야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467544" y="1694744"/>
            <a:ext cx="2318263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(4)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공공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분야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1" name="직사각형 20"/>
          <p:cNvSpPr>
            <a:spLocks noChangeArrowheads="1"/>
          </p:cNvSpPr>
          <p:nvPr/>
        </p:nvSpPr>
        <p:spPr bwMode="auto">
          <a:xfrm>
            <a:off x="896606" y="6335608"/>
            <a:ext cx="735964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2000" smtClean="0">
                <a:solidFill>
                  <a:schemeClr val="accent2"/>
                </a:solidFill>
                <a:effectLst/>
                <a:latin typeface="+mn-ea"/>
                <a:ea typeface="+mn-ea"/>
              </a:rPr>
              <a:t>▲</a:t>
            </a:r>
            <a:r>
              <a:rPr lang="ko-KR" altLang="en-US" sz="2000" smtClean="0">
                <a:effectLst/>
                <a:latin typeface="+mn-ea"/>
                <a:ea typeface="+mn-ea"/>
              </a:rPr>
              <a:t> 우리 마을 가게 상권 분석 서비스</a:t>
            </a:r>
            <a:r>
              <a:rPr lang="en-US" altLang="ko-KR" sz="2000" smtClean="0">
                <a:effectLst/>
                <a:latin typeface="+mn-ea"/>
                <a:ea typeface="+mn-ea"/>
              </a:rPr>
              <a:t>(http://golmok.seoul.go.kr)</a:t>
            </a:r>
            <a:endParaRPr lang="ko-KR" altLang="en-US" sz="2000" dirty="0">
              <a:effectLst/>
              <a:latin typeface="+mn-ea"/>
              <a:ea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역할과 실제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7462" y="2957108"/>
            <a:ext cx="5760000" cy="3342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122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텍스트 개체 틀 7"/>
          <p:cNvSpPr txBox="1">
            <a:spLocks/>
          </p:cNvSpPr>
          <p:nvPr/>
        </p:nvSpPr>
        <p:spPr>
          <a:xfrm>
            <a:off x="601528" y="2931062"/>
            <a:ext cx="8100000" cy="2221121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지진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발생 직후 국민 행동 분석 및 이동 패턴 분석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을 통해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개선된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지진 대응 행동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요령 제공</a:t>
            </a:r>
            <a:endParaRPr kumimoji="0" lang="en-US" altLang="ko-KR" sz="3000" spc="-18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데이터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기반의 최적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대피소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위치와 규모를 산출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하는 등 지진 대응 체계 개선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서비스 제공</a:t>
            </a:r>
            <a:endParaRPr kumimoji="0" lang="en-US" altLang="ko-KR" sz="3000" spc="-18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611560" y="2389371"/>
            <a:ext cx="67322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cs typeface="Calibri" panose="020F0502020204030204" pitchFamily="34" charset="0"/>
              </a:rPr>
              <a:t>❷</a:t>
            </a:r>
            <a:r>
              <a:rPr kumimoji="0" lang="ko-KR" altLang="en-US" sz="2800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지진 방재 센터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(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국립 재난 안전 연구원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)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21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텍스트 개체 틀 7"/>
          <p:cNvSpPr txBox="1">
            <a:spLocks/>
          </p:cNvSpPr>
          <p:nvPr/>
        </p:nvSpPr>
        <p:spPr>
          <a:xfrm>
            <a:off x="1115616" y="1067192"/>
            <a:ext cx="486222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spc="-150" smtClean="0">
                <a:solidFill>
                  <a:srgbClr val="C00000"/>
                </a:solidFill>
                <a:effectLst/>
                <a:latin typeface="맑은 고딕"/>
                <a:ea typeface="맑은 고딕"/>
              </a:rPr>
              <a:t>산업별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빅데이터 활용 분야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467544" y="1694744"/>
            <a:ext cx="2318263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(4)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공공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분야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역할과 실제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61749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hlinkClick r:id="rId2" action="ppaction://hlinkpres?slideindex=5&amp;slidetitle=PowerPoint 프레젠테이션"/>
          </p:cNvPr>
          <p:cNvSpPr txBox="1"/>
          <p:nvPr/>
        </p:nvSpPr>
        <p:spPr>
          <a:xfrm>
            <a:off x="2952440" y="3242655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빅데이터의 </a:t>
            </a:r>
            <a:r>
              <a:rPr lang="ko-KR" altLang="en-US" b="1" dirty="0" smtClean="0">
                <a:effectLst/>
                <a:latin typeface="+mn-ea"/>
                <a:ea typeface="+mn-ea"/>
              </a:rPr>
              <a:t>이해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30" name="TextBox 29">
            <a:hlinkClick r:id="rId3" action="ppaction://hlinksldjump"/>
          </p:cNvPr>
          <p:cNvSpPr txBox="1"/>
          <p:nvPr/>
        </p:nvSpPr>
        <p:spPr>
          <a:xfrm>
            <a:off x="2952440" y="4222324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빅데이터의 </a:t>
            </a:r>
            <a:r>
              <a:rPr lang="ko-KR" altLang="en-US" b="1" dirty="0">
                <a:effectLst/>
                <a:latin typeface="+mn-ea"/>
                <a:ea typeface="+mn-ea"/>
              </a:rPr>
              <a:t>역할과 실제</a:t>
            </a:r>
          </a:p>
        </p:txBody>
      </p:sp>
      <p:sp>
        <p:nvSpPr>
          <p:cNvPr id="31" name="TextBox 30">
            <a:hlinkClick r:id="rId4" action="ppaction://hlinkpres?slideindex=5&amp;slidetitle=PowerPoint 프레젠테이션"/>
          </p:cNvPr>
          <p:cNvSpPr txBox="1"/>
          <p:nvPr/>
        </p:nvSpPr>
        <p:spPr>
          <a:xfrm>
            <a:off x="2952439" y="5194532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빅데이터의 </a:t>
            </a:r>
            <a:r>
              <a:rPr lang="ko-KR" altLang="en-US" b="1" dirty="0" smtClean="0">
                <a:effectLst/>
                <a:latin typeface="+mn-ea"/>
                <a:ea typeface="+mn-ea"/>
              </a:rPr>
              <a:t>분석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목차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TextBox 15">
            <a:hlinkClick r:id="rId5" action="ppaction://hlinksldjump"/>
          </p:cNvPr>
          <p:cNvSpPr txBox="1"/>
          <p:nvPr/>
        </p:nvSpPr>
        <p:spPr>
          <a:xfrm>
            <a:off x="2952439" y="1283317"/>
            <a:ext cx="558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학습목표를 알아보자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553" y="3242655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01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9553" y="4222324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02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39552" y="5194532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03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9552" y="1283317"/>
            <a:ext cx="234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학습목표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4" name="TextBox 13">
            <a:hlinkClick r:id="rId6" action="ppaction://hlinksldjump"/>
          </p:cNvPr>
          <p:cNvSpPr txBox="1"/>
          <p:nvPr/>
        </p:nvSpPr>
        <p:spPr>
          <a:xfrm>
            <a:off x="2952439" y="2262986"/>
            <a:ext cx="5580000" cy="9000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en-US" altLang="ko-KR" sz="2800" b="1" spc="-100" smtClean="0">
                <a:effectLst/>
                <a:latin typeface="+mn-ea"/>
                <a:ea typeface="+mn-ea"/>
              </a:rPr>
              <a:t>‘</a:t>
            </a:r>
            <a:r>
              <a:rPr lang="ko-KR" altLang="en-US" sz="2800" b="1" spc="-100" smtClean="0">
                <a:effectLst/>
                <a:latin typeface="+mn-ea"/>
                <a:ea typeface="+mn-ea"/>
              </a:rPr>
              <a:t>코로나 </a:t>
            </a:r>
            <a:r>
              <a:rPr lang="en-US" altLang="ko-KR" sz="2800" b="1" spc="-100" smtClean="0">
                <a:effectLst/>
                <a:latin typeface="+mn-ea"/>
                <a:ea typeface="+mn-ea"/>
              </a:rPr>
              <a:t>19’ </a:t>
            </a:r>
            <a:r>
              <a:rPr lang="ko-KR" altLang="en-US" sz="2800" b="1" spc="-100" smtClean="0">
                <a:effectLst/>
                <a:latin typeface="+mn-ea"/>
                <a:ea typeface="+mn-ea"/>
              </a:rPr>
              <a:t>첫 경고는 </a:t>
            </a:r>
            <a:r>
              <a:rPr lang="en-US" altLang="ko-KR" sz="2800" b="1" spc="-100" smtClean="0">
                <a:effectLst/>
                <a:latin typeface="+mn-ea"/>
                <a:ea typeface="+mn-ea"/>
              </a:rPr>
              <a:t>AI.. </a:t>
            </a:r>
            <a:r>
              <a:rPr lang="ko-KR" altLang="en-US" sz="2800" b="1" spc="-100" smtClean="0">
                <a:effectLst/>
                <a:latin typeface="+mn-ea"/>
                <a:ea typeface="+mn-ea"/>
              </a:rPr>
              <a:t>어떻게</a:t>
            </a:r>
            <a:r>
              <a:rPr lang="en-US" altLang="ko-KR" sz="2800" b="1">
                <a:effectLst/>
                <a:latin typeface="+mn-ea"/>
              </a:rPr>
              <a:t/>
            </a:r>
            <a:br>
              <a:rPr lang="en-US" altLang="ko-KR" sz="2800" b="1">
                <a:effectLst/>
                <a:latin typeface="+mn-ea"/>
              </a:rPr>
            </a:br>
            <a:r>
              <a:rPr lang="ko-KR" altLang="en-US" sz="2800" b="1" smtClean="0">
                <a:effectLst/>
                <a:latin typeface="+mn-ea"/>
              </a:rPr>
              <a:t>가능했을까</a:t>
            </a:r>
            <a:endParaRPr lang="en-US" altLang="ko-KR" sz="2800" b="1" smtClean="0">
              <a:effectLst/>
              <a:latin typeface="+mn-ea"/>
              <a:ea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9552" y="2262986"/>
            <a:ext cx="2340000" cy="9000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생각</a:t>
            </a:r>
            <a:r>
              <a:rPr lang="ko-KR" altLang="en-US" b="1" smtClean="0">
                <a:effectLst/>
                <a:latin typeface="+mn-ea"/>
              </a:rPr>
              <a:t>열기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6517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611560" y="2389371"/>
            <a:ext cx="61439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cs typeface="Calibri" panose="020F0502020204030204" pitchFamily="34" charset="0"/>
              </a:rPr>
              <a:t>❷</a:t>
            </a:r>
            <a:r>
              <a:rPr kumimoji="0" lang="ko-KR" altLang="en-US" sz="2800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지진방재센터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(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국립재난안전연구원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)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21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텍스트 개체 틀 7"/>
          <p:cNvSpPr txBox="1">
            <a:spLocks/>
          </p:cNvSpPr>
          <p:nvPr/>
        </p:nvSpPr>
        <p:spPr>
          <a:xfrm>
            <a:off x="1115616" y="1067192"/>
            <a:ext cx="486222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spc="-150" smtClean="0">
                <a:solidFill>
                  <a:srgbClr val="C00000"/>
                </a:solidFill>
                <a:effectLst/>
                <a:latin typeface="맑은 고딕"/>
                <a:ea typeface="맑은 고딕"/>
              </a:rPr>
              <a:t>산업별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빅데이터 활용 분야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467544" y="1694744"/>
            <a:ext cx="2318263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(4)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공공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분야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1" name="직사각형 20"/>
          <p:cNvSpPr>
            <a:spLocks noChangeArrowheads="1"/>
          </p:cNvSpPr>
          <p:nvPr/>
        </p:nvSpPr>
        <p:spPr bwMode="auto">
          <a:xfrm>
            <a:off x="1644710" y="6335608"/>
            <a:ext cx="584551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2000" smtClean="0">
                <a:solidFill>
                  <a:schemeClr val="accent2"/>
                </a:solidFill>
                <a:effectLst/>
                <a:latin typeface="+mn-ea"/>
                <a:ea typeface="+mn-ea"/>
              </a:rPr>
              <a:t>▲</a:t>
            </a:r>
            <a:r>
              <a:rPr lang="ko-KR" altLang="en-US" sz="2000" smtClean="0">
                <a:effectLst/>
                <a:latin typeface="+mn-ea"/>
                <a:ea typeface="+mn-ea"/>
              </a:rPr>
              <a:t> 국립</a:t>
            </a:r>
            <a:r>
              <a:rPr lang="en-US" altLang="ko-KR" sz="2000" smtClean="0">
                <a:effectLst/>
                <a:latin typeface="+mn-ea"/>
                <a:ea typeface="+mn-ea"/>
              </a:rPr>
              <a:t> </a:t>
            </a:r>
            <a:r>
              <a:rPr lang="ko-KR" altLang="en-US" sz="2000" smtClean="0">
                <a:effectLst/>
                <a:latin typeface="+mn-ea"/>
                <a:ea typeface="+mn-ea"/>
              </a:rPr>
              <a:t>재난 안전 연구원</a:t>
            </a:r>
            <a:r>
              <a:rPr lang="en-US" altLang="ko-KR" sz="2000" smtClean="0">
                <a:effectLst/>
                <a:latin typeface="+mn-ea"/>
                <a:ea typeface="+mn-ea"/>
              </a:rPr>
              <a:t>(http://www.ndmi.go.kr)</a:t>
            </a:r>
            <a:endParaRPr lang="ko-KR" altLang="en-US" sz="2000" dirty="0">
              <a:effectLst/>
              <a:latin typeface="+mn-ea"/>
              <a:ea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역할과 실제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7465" y="2915280"/>
            <a:ext cx="5760000" cy="3385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201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21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86222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기업의 빅데이터 활용 사례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2906565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구글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(Google)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11560" y="2253182"/>
            <a:ext cx="8100000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인터넷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정보를 검색할 때 우리로부터 수집한 데이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터를 포착하는 방법을 찾아냄으로써 세계에서 가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장 큰 </a:t>
            </a:r>
            <a:r>
              <a:rPr kumimoji="0" lang="ko-KR" altLang="en-US" sz="3000" spc="-80" smtClean="0">
                <a:effectLst/>
                <a:latin typeface="맑은 고딕" pitchFamily="50" charset="-127"/>
                <a:ea typeface="맑은 고딕" pitchFamily="50" charset="-127"/>
              </a:rPr>
              <a:t>온라인 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광고 판매자가 되어 엄청난 수익을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 올리고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있음</a:t>
            </a:r>
            <a:endParaRPr kumimoji="0" lang="en-US" altLang="ko-KR" sz="3000" spc="-14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역할과 실제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30857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21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86222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기업의 빅데이터 활용 사례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2906565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구글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(Google)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11560" y="2895526"/>
            <a:ext cx="8100000" cy="265713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구글이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수집한 고객의 빅데이터 정보를 이용해서 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고객에게 무료로 비즈니스 프로필을 </a:t>
            </a:r>
            <a:r>
              <a:rPr kumimoji="0" lang="ko-KR" altLang="en-US" sz="3000" spc="-80" smtClean="0">
                <a:effectLst/>
                <a:latin typeface="맑은 고딕" pitchFamily="50" charset="-127"/>
                <a:ea typeface="맑은 고딕" pitchFamily="50" charset="-127"/>
              </a:rPr>
              <a:t>노출시켜서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검색 결과와 지도상에서의 비즈니스 정보를 쉽게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 찾을 수 </a:t>
            </a:r>
            <a:r>
              <a:rPr kumimoji="0" lang="ko-KR" altLang="en-US" sz="3000" spc="-80" smtClean="0">
                <a:effectLst/>
                <a:latin typeface="맑은 고딕" pitchFamily="50" charset="-127"/>
                <a:ea typeface="맑은 고딕" pitchFamily="50" charset="-127"/>
              </a:rPr>
              <a:t>있게 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도움을 제공</a:t>
            </a:r>
            <a:r>
              <a:rPr kumimoji="0" lang="ko-KR" altLang="en-US" sz="3000">
                <a:effectLst/>
                <a:latin typeface="맑은 고딕" pitchFamily="50" charset="-127"/>
                <a:ea typeface="맑은 고딕" pitchFamily="50" charset="-127"/>
              </a:rPr>
              <a:t>함으로써 매장의 수입을 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극대화</a:t>
            </a:r>
            <a:endParaRPr kumimoji="0" lang="en-US" altLang="ko-KR" sz="30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1" name="그룹 23"/>
          <p:cNvGrpSpPr/>
          <p:nvPr/>
        </p:nvGrpSpPr>
        <p:grpSpPr>
          <a:xfrm>
            <a:off x="683568" y="2268161"/>
            <a:ext cx="3783932" cy="553998"/>
            <a:chOff x="755388" y="1700808"/>
            <a:chExt cx="3783932" cy="553998"/>
          </a:xfrm>
        </p:grpSpPr>
        <p:sp>
          <p:nvSpPr>
            <p:cNvPr id="13" name="TextBox 12"/>
            <p:cNvSpPr txBox="1"/>
            <p:nvPr/>
          </p:nvSpPr>
          <p:spPr>
            <a:xfrm>
              <a:off x="1007584" y="1700808"/>
              <a:ext cx="3531736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구글 마이 비즈니스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5" name="모서리가 둥근 직사각형 14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  <p:sp>
        <p:nvSpPr>
          <p:cNvPr id="12" name="모서리가 둥근 직사각형 11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역할과 실제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501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21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86222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기업의 빅데이터 활용 사례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2906565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구글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(Google)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683568" y="2492620"/>
            <a:ext cx="7704856" cy="4104732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ko-KR" altLang="en-US" sz="2600" b="1" i="0" u="none" strike="noStrike" kern="1200" cap="none" spc="-15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직사각형 20"/>
          <p:cNvSpPr>
            <a:spLocks noChangeArrowheads="1"/>
          </p:cNvSpPr>
          <p:nvPr/>
        </p:nvSpPr>
        <p:spPr bwMode="auto">
          <a:xfrm>
            <a:off x="1213651" y="6335608"/>
            <a:ext cx="67255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2000" smtClean="0">
                <a:solidFill>
                  <a:schemeClr val="accent2"/>
                </a:solidFill>
                <a:effectLst/>
                <a:latin typeface="+mn-ea"/>
                <a:ea typeface="+mn-ea"/>
              </a:rPr>
              <a:t>▲</a:t>
            </a:r>
            <a:r>
              <a:rPr lang="ko-KR" altLang="en-US" sz="2000" smtClean="0">
                <a:effectLst/>
                <a:latin typeface="+mn-ea"/>
                <a:ea typeface="+mn-ea"/>
              </a:rPr>
              <a:t> 구글 마이 비즈니스</a:t>
            </a:r>
            <a:r>
              <a:rPr lang="en-US" altLang="ko-KR" sz="2000" smtClean="0">
                <a:effectLst/>
                <a:latin typeface="+mn-ea"/>
                <a:ea typeface="+mn-ea"/>
              </a:rPr>
              <a:t>(http://www.google.com/business)</a:t>
            </a:r>
            <a:endParaRPr lang="ko-KR" altLang="en-US" sz="2000" dirty="0">
              <a:effectLst/>
              <a:latin typeface="+mn-ea"/>
              <a:ea typeface="+mn-ea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역할과 실제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578" y="2414784"/>
            <a:ext cx="6300000" cy="388557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576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22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86222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기업의 빅데이터 활용 사례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2515432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우버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(Uber)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11560" y="2253182"/>
            <a:ext cx="8100000" cy="37925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buFont typeface="Arial" panose="020B0604020202020204" pitchFamily="34" charset="0"/>
              <a:buChar char="•"/>
            </a:pP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스마트폰을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기반으로 한 미국의 승차 공유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서비스</a:t>
            </a:r>
            <a:endParaRPr kumimoji="0" lang="en-US" altLang="ko-KR" sz="3000" spc="-21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사용자가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탑승한 모든 운행 기록 데이터를 모니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터링하고 저장하며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그것을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바탕으로 고객의 요청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을 받을 것인지를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결정하고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차량을 할당하며 요금을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정함</a:t>
            </a:r>
            <a:endParaRPr kumimoji="0" lang="en-US" altLang="ko-KR" sz="3000" spc="-10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서비스하는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모든 도시의 운전자들에 대한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방대한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데이터베이스를 가지고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있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음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3000" spc="-1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역할과 실제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19171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22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86222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기업의 빅데이터 활용 사례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2515432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우버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(Uber)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11560" y="2253182"/>
            <a:ext cx="8100000" cy="332398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buFont typeface="Arial" panose="020B0604020202020204" pitchFamily="34" charset="0"/>
              <a:buChar char="•"/>
            </a:pP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내부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데이터와 외부 데이터를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섞어서 사용</a:t>
            </a:r>
            <a:endParaRPr kumimoji="0" lang="en-US" altLang="ko-KR" sz="3000" spc="-21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GPS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교통량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데이터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운행에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소요될 것으로 예상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되는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시간을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기초로 조정되는 회사 자체 알고리즘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을 이용하여 요금을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자동 계산</a:t>
            </a:r>
            <a:endParaRPr kumimoji="0" lang="en-US" altLang="ko-KR" sz="3000" spc="-21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대중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교통 노선 같은 외부 데이터를 분석하여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서비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스 계획</a:t>
            </a:r>
            <a:endParaRPr kumimoji="0" lang="en-US" altLang="ko-KR" sz="3000" spc="-21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역할과 실제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67068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22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86222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기업의 빅데이터 활용 사례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2515432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우버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(Uber)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1" name="직사각형 20"/>
          <p:cNvSpPr>
            <a:spLocks noChangeArrowheads="1"/>
          </p:cNvSpPr>
          <p:nvPr/>
        </p:nvSpPr>
        <p:spPr bwMode="auto">
          <a:xfrm>
            <a:off x="2768851" y="6335608"/>
            <a:ext cx="361515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2000" smtClean="0">
                <a:solidFill>
                  <a:schemeClr val="accent2"/>
                </a:solidFill>
                <a:effectLst/>
                <a:latin typeface="+mn-ea"/>
                <a:ea typeface="+mn-ea"/>
              </a:rPr>
              <a:t>▲</a:t>
            </a:r>
            <a:r>
              <a:rPr lang="ko-KR" altLang="en-US" sz="2000" smtClean="0">
                <a:effectLst/>
                <a:latin typeface="+mn-ea"/>
                <a:ea typeface="+mn-ea"/>
              </a:rPr>
              <a:t> 우버</a:t>
            </a:r>
            <a:r>
              <a:rPr lang="en-US" altLang="ko-KR" sz="2000" smtClean="0">
                <a:effectLst/>
                <a:latin typeface="+mn-ea"/>
                <a:ea typeface="+mn-ea"/>
              </a:rPr>
              <a:t>(http://www.uber.com)</a:t>
            </a:r>
            <a:endParaRPr lang="ko-KR" altLang="en-US" sz="2000" dirty="0">
              <a:effectLst/>
              <a:latin typeface="+mn-ea"/>
              <a:ea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역할과 실제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2551" y="2328464"/>
            <a:ext cx="6120000" cy="397189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4932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22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86222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기업의 빅데이터 활용 사례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3932487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(3)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에어비엔비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(Airbnb)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11560" y="2253182"/>
            <a:ext cx="8100000" cy="391389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세계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최대의 숙박 공유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서비스</a:t>
            </a:r>
            <a:endParaRPr kumimoji="0" lang="en-US" altLang="ko-KR" sz="3000" spc="-21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집주인들의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가격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책정을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돕기 위해서 에어로솔브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(Aerosolve)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라고 불리는 기계 학습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플랫폼을 만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듦</a:t>
            </a:r>
            <a:endParaRPr kumimoji="0" lang="en-US" altLang="ko-KR" sz="3000" spc="-21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집주인의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사진에 있는 이미지를 분석하고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자동으로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도시를 작은 지역으로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세분</a:t>
            </a:r>
            <a:endParaRPr kumimoji="0" lang="en-US" altLang="ko-KR" sz="3000" spc="-21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모든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데이터는 한 화면에 정리되어 집주인이 숙소의 적절한 가격을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정할 수 있게 함</a:t>
            </a:r>
            <a:endParaRPr kumimoji="0" lang="en-US" altLang="ko-KR" sz="3000" spc="-21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역할과 실제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0431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22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86222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기업의 빅데이터 활용 사례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3932487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(3)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에어비엔비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(Airbnb)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11560" y="2253182"/>
            <a:ext cx="8100000" cy="265713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에어비앤비의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데이터는 정형 및 비정형 데이터가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 뒤섞여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있음</a:t>
            </a:r>
            <a:endParaRPr kumimoji="0" lang="en-US" altLang="ko-KR" sz="3000" spc="-21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집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주인이 제공한 사진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이미지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위치 정보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숙소의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특징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고객의 피드백과 평점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거래 데이터 등 주로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 내부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데이터</a:t>
            </a:r>
            <a:endParaRPr kumimoji="0" lang="en-US" altLang="ko-KR" sz="3000" spc="-21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역할과 실제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58211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22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86222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기업의 빅데이터 활용 사례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3932487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(3)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에어비엔비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(Airbnb)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1" name="직사각형 20"/>
          <p:cNvSpPr>
            <a:spLocks noChangeArrowheads="1"/>
          </p:cNvSpPr>
          <p:nvPr/>
        </p:nvSpPr>
        <p:spPr bwMode="auto">
          <a:xfrm>
            <a:off x="2241178" y="6335608"/>
            <a:ext cx="467051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2000" smtClean="0">
                <a:solidFill>
                  <a:schemeClr val="accent2"/>
                </a:solidFill>
                <a:effectLst/>
                <a:latin typeface="+mn-ea"/>
                <a:ea typeface="+mn-ea"/>
              </a:rPr>
              <a:t>▲</a:t>
            </a:r>
            <a:r>
              <a:rPr lang="ko-KR" altLang="en-US" sz="2000" smtClean="0">
                <a:effectLst/>
                <a:latin typeface="+mn-ea"/>
                <a:ea typeface="+mn-ea"/>
              </a:rPr>
              <a:t> 에어비엔비</a:t>
            </a:r>
            <a:r>
              <a:rPr lang="en-US" altLang="ko-KR" sz="2000" smtClean="0">
                <a:effectLst/>
                <a:latin typeface="+mn-ea"/>
                <a:ea typeface="+mn-ea"/>
              </a:rPr>
              <a:t>(http://www.airbnb.co.kr)</a:t>
            </a:r>
            <a:endParaRPr lang="ko-KR" altLang="en-US" sz="2000" dirty="0">
              <a:effectLst/>
              <a:latin typeface="+mn-ea"/>
              <a:ea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역할과 실제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330" y="2283928"/>
            <a:ext cx="5760000" cy="401642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7483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학습 목표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710575" y="12687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4" name="텍스트 개체 틀 42"/>
          <p:cNvSpPr txBox="1">
            <a:spLocks/>
          </p:cNvSpPr>
          <p:nvPr/>
        </p:nvSpPr>
        <p:spPr>
          <a:xfrm>
            <a:off x="1160192" y="13707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80" dirty="0">
                <a:effectLst/>
                <a:latin typeface="맑은 고딕" pitchFamily="50" charset="-127"/>
                <a:ea typeface="맑은 고딕" pitchFamily="50" charset="-127"/>
              </a:rPr>
              <a:t>빅데이터의</a:t>
            </a:r>
            <a:r>
              <a:rPr lang="ko-KR" altLang="en-US" b="1" spc="-100" dirty="0">
                <a:effectLst/>
                <a:latin typeface="맑은 고딕" pitchFamily="50" charset="-127"/>
                <a:ea typeface="맑은 고딕" pitchFamily="50" charset="-127"/>
              </a:rPr>
              <a:t> 등장 배경</a:t>
            </a:r>
            <a:r>
              <a:rPr lang="en-US" altLang="ko-KR" b="1" spc="-100" dirty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spc="-100" dirty="0">
                <a:effectLst/>
                <a:latin typeface="맑은 고딕" pitchFamily="50" charset="-127"/>
                <a:ea typeface="맑은 고딕" pitchFamily="50" charset="-127"/>
              </a:rPr>
              <a:t>개념</a:t>
            </a:r>
            <a:r>
              <a:rPr lang="en-US" altLang="ko-KR" b="1" spc="-100" dirty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spc="-100" dirty="0">
                <a:effectLst/>
                <a:latin typeface="맑은 고딕" pitchFamily="50" charset="-127"/>
                <a:ea typeface="맑은 고딕" pitchFamily="50" charset="-127"/>
              </a:rPr>
              <a:t>특징</a:t>
            </a:r>
            <a:r>
              <a:rPr lang="en-US" altLang="ko-KR" b="1" spc="-100" dirty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spc="-100" dirty="0">
                <a:effectLst/>
                <a:latin typeface="맑은 고딕" pitchFamily="50" charset="-127"/>
                <a:ea typeface="맑은 고딕" pitchFamily="50" charset="-127"/>
              </a:rPr>
              <a:t>영향</a:t>
            </a:r>
            <a:r>
              <a:rPr lang="ko-KR" altLang="en-US" b="1" dirty="0">
                <a:effectLst/>
                <a:latin typeface="맑은 고딕" pitchFamily="50" charset="-127"/>
                <a:ea typeface="맑은 고딕" pitchFamily="50" charset="-127"/>
              </a:rPr>
              <a:t>을 설명할 수 있다</a:t>
            </a:r>
            <a:r>
              <a:rPr lang="en-US" altLang="ko-KR" b="1" dirty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26" name="모서리가 둥근 직사각형 25"/>
          <p:cNvSpPr/>
          <p:nvPr/>
        </p:nvSpPr>
        <p:spPr>
          <a:xfrm>
            <a:off x="710575" y="30689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31" name="텍스트 개체 틀 42"/>
          <p:cNvSpPr txBox="1">
            <a:spLocks/>
          </p:cNvSpPr>
          <p:nvPr/>
        </p:nvSpPr>
        <p:spPr>
          <a:xfrm>
            <a:off x="1160192" y="31709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80" dirty="0">
                <a:effectLst/>
                <a:latin typeface="맑은 고딕" pitchFamily="50" charset="-127"/>
                <a:ea typeface="맑은 고딕" pitchFamily="50" charset="-127"/>
              </a:rPr>
              <a:t>빅데이터의 역할과 활용 사례를 설명</a:t>
            </a:r>
            <a:r>
              <a:rPr lang="ko-KR" altLang="en-US" b="1" dirty="0">
                <a:effectLst/>
                <a:latin typeface="맑은 고딕" pitchFamily="50" charset="-127"/>
                <a:ea typeface="맑은 고딕" pitchFamily="50" charset="-127"/>
              </a:rPr>
              <a:t>할 수 있다</a:t>
            </a:r>
            <a:r>
              <a:rPr lang="en-US" altLang="ko-KR" b="1" dirty="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3" name="모서리가 둥근 직사각형 32"/>
          <p:cNvSpPr/>
          <p:nvPr/>
        </p:nvSpPr>
        <p:spPr>
          <a:xfrm>
            <a:off x="710575" y="48691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37" name="텍스트 개체 틀 42"/>
          <p:cNvSpPr txBox="1">
            <a:spLocks/>
          </p:cNvSpPr>
          <p:nvPr/>
        </p:nvSpPr>
        <p:spPr>
          <a:xfrm>
            <a:off x="1160192" y="49711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100" dirty="0">
                <a:effectLst/>
                <a:latin typeface="맑은 고딕" pitchFamily="50" charset="-127"/>
                <a:ea typeface="맑은 고딕" pitchFamily="50" charset="-127"/>
              </a:rPr>
              <a:t>빅데이터의 분석 </a:t>
            </a:r>
            <a:r>
              <a:rPr lang="ko-KR" altLang="en-US" b="1" spc="-100">
                <a:effectLst/>
                <a:latin typeface="맑은 고딕" pitchFamily="50" charset="-127"/>
                <a:ea typeface="맑은 고딕" pitchFamily="50" charset="-127"/>
              </a:rPr>
              <a:t>기법과 </a:t>
            </a:r>
            <a:r>
              <a:rPr lang="ko-KR" altLang="en-US" b="1" spc="-100" smtClean="0">
                <a:effectLst/>
                <a:latin typeface="맑은 고딕" pitchFamily="50" charset="-127"/>
                <a:ea typeface="맑은 고딕" pitchFamily="50" charset="-127"/>
              </a:rPr>
              <a:t>시각화 방법</a:t>
            </a:r>
            <a:r>
              <a:rPr lang="ko-KR" altLang="en-US" b="1" smtClean="0">
                <a:effectLst/>
                <a:latin typeface="맑은 고딕" pitchFamily="50" charset="-127"/>
                <a:ea typeface="맑은 고딕" pitchFamily="50" charset="-127"/>
              </a:rPr>
              <a:t>을 </a:t>
            </a:r>
            <a:r>
              <a:rPr lang="ko-KR" altLang="en-US" b="1" dirty="0">
                <a:effectLst/>
                <a:latin typeface="맑은 고딕" pitchFamily="50" charset="-127"/>
                <a:ea typeface="맑은 고딕" pitchFamily="50" charset="-127"/>
              </a:rPr>
              <a:t>설명할 수 있다</a:t>
            </a:r>
            <a:r>
              <a:rPr lang="en-US" altLang="ko-KR" b="1" dirty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22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86222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기업의 빅데이터 활용 사례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3453189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(4)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아마존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(Amazon)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11560" y="2253182"/>
            <a:ext cx="8100000" cy="383694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세계 미국의 전자 상거래 기반 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IT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기업</a:t>
            </a:r>
            <a:endParaRPr kumimoji="0" lang="en-US" altLang="ko-KR" sz="3000" spc="-21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추천 엔진’ 기술을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기반으로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구축되어 고객이 무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엇을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언제 원하는지를 예측하여 고객에게 그것을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 구입할 기회를 제공하도록 고안</a:t>
            </a:r>
            <a:endParaRPr kumimoji="0" lang="en-US" altLang="ko-KR" sz="3000" spc="-21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고객들이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사이트를 탐색하고 그들의 추천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엔진을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자신에게 맞게 세밀하게 조정하는 과정에서 수집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한 빅데이터를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사용</a:t>
            </a:r>
            <a: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3000" spc="-21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역할과 실제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77478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22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86222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기업의 빅데이터 활용 사례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3453189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(4)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아마존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(Amazon)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11560" y="2253182"/>
            <a:ext cx="8100000" cy="222112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세계 고객이 각 페이지의 검색에 사용한 시간부터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사용자 리뷰에 쓴 언어까지 모든 것을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모니터링</a:t>
            </a:r>
            <a:endParaRPr kumimoji="0" lang="en-US" altLang="ko-KR" sz="3000" spc="-21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인구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통계학적인 세부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내용을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확립하기 위해 인구 조사 정보 같은 외부 데이터셋도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사용</a:t>
            </a:r>
            <a:endParaRPr kumimoji="0" lang="en-US" altLang="ko-KR" sz="3000" spc="-21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역할과 실제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56437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22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86222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기업의 빅데이터 활용 사례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3453189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(4)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아마존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(Amazon)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683568" y="2492620"/>
            <a:ext cx="7704856" cy="4104732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ko-KR" altLang="en-US" sz="2600" b="1" i="0" u="none" strike="noStrike" kern="1200" cap="none" spc="-15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직사각형 20"/>
          <p:cNvSpPr>
            <a:spLocks noChangeArrowheads="1"/>
          </p:cNvSpPr>
          <p:nvPr/>
        </p:nvSpPr>
        <p:spPr bwMode="auto">
          <a:xfrm>
            <a:off x="2438348" y="6335608"/>
            <a:ext cx="42761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2000" smtClean="0">
                <a:solidFill>
                  <a:schemeClr val="accent2"/>
                </a:solidFill>
                <a:effectLst/>
                <a:latin typeface="+mn-ea"/>
                <a:ea typeface="+mn-ea"/>
              </a:rPr>
              <a:t>▲</a:t>
            </a:r>
            <a:r>
              <a:rPr lang="ko-KR" altLang="en-US" sz="2000" smtClean="0">
                <a:effectLst/>
                <a:latin typeface="+mn-ea"/>
                <a:ea typeface="+mn-ea"/>
              </a:rPr>
              <a:t> 아마존</a:t>
            </a:r>
            <a:r>
              <a:rPr lang="en-US" altLang="ko-KR" sz="2000" smtClean="0">
                <a:effectLst/>
                <a:latin typeface="+mn-ea"/>
                <a:ea typeface="+mn-ea"/>
              </a:rPr>
              <a:t>(http://www.amazon.com)</a:t>
            </a:r>
            <a:endParaRPr lang="ko-KR" altLang="en-US" sz="2000" dirty="0">
              <a:effectLst/>
              <a:latin typeface="+mn-ea"/>
              <a:ea typeface="+mn-ea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역할과 실제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333" y="2453557"/>
            <a:ext cx="6660000" cy="384679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1902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0" y="0"/>
            <a:ext cx="3286116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텍스트 개체 틀 7"/>
          <p:cNvSpPr txBox="1">
            <a:spLocks/>
          </p:cNvSpPr>
          <p:nvPr/>
        </p:nvSpPr>
        <p:spPr>
          <a:xfrm>
            <a:off x="4143372" y="1357298"/>
            <a:ext cx="135732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14338" marR="0" lvl="0" indent="-414338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4000" b="0" i="0" u="none" strike="noStrike" kern="1200" cap="none" spc="-15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1-1</a:t>
            </a: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3429000"/>
            <a:ext cx="3312368" cy="18002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>
              <a:buClr>
                <a:schemeClr val="accent1"/>
              </a:buClr>
              <a:buNone/>
            </a:pPr>
            <a:endParaRPr kumimoji="0" lang="en-US" altLang="ko-KR" sz="2400" spc="-7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63888" y="2006838"/>
            <a:ext cx="5328592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단원이 </a:t>
            </a:r>
            <a:endParaRPr lang="en-US" altLang="ko-KR" sz="7200" b="1" dirty="0" smtClean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끝났습니다</a:t>
            </a:r>
            <a:r>
              <a:rPr lang="en-US" altLang="ko-KR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7200" b="1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생각 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265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dirty="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8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 bwMode="auto">
          <a:xfrm>
            <a:off x="349904" y="1124744"/>
            <a:ext cx="8460000" cy="4140000"/>
          </a:xfrm>
          <a:prstGeom prst="roundRect">
            <a:avLst>
              <a:gd name="adj" fmla="val 5328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lnSpc>
                <a:spcPct val="150000"/>
              </a:lnSpc>
              <a:spcBef>
                <a:spcPts val="500"/>
              </a:spcBef>
              <a:spcAft>
                <a:spcPts val="500"/>
              </a:spcAft>
              <a:defRPr/>
            </a:pPr>
            <a:r>
              <a:rPr kumimoji="0" lang="ko-KR" altLang="en-US" sz="3000" b="1" dirty="0" smtClean="0">
                <a:solidFill>
                  <a:schemeClr val="accent5"/>
                </a:solidFill>
                <a:effectLst/>
                <a:latin typeface="+mj-ea"/>
                <a:ea typeface="+mj-ea"/>
                <a:cs typeface="함초롬바탕" panose="02030604000101010101" pitchFamily="18" charset="-127"/>
              </a:rPr>
              <a:t>‘코로나 </a:t>
            </a:r>
            <a:r>
              <a:rPr kumimoji="0" lang="en-US" altLang="ko-KR" sz="3000" b="1" dirty="0" smtClean="0">
                <a:solidFill>
                  <a:schemeClr val="accent5"/>
                </a:solidFill>
                <a:effectLst/>
                <a:latin typeface="+mj-ea"/>
                <a:ea typeface="+mj-ea"/>
                <a:cs typeface="함초롬바탕" panose="02030604000101010101" pitchFamily="18" charset="-127"/>
              </a:rPr>
              <a:t>19’ </a:t>
            </a:r>
            <a:r>
              <a:rPr kumimoji="0" lang="ko-KR" altLang="en-US" sz="3000" b="1" dirty="0" smtClean="0">
                <a:solidFill>
                  <a:schemeClr val="accent5"/>
                </a:solidFill>
                <a:effectLst/>
                <a:latin typeface="+mj-ea"/>
                <a:ea typeface="+mj-ea"/>
                <a:cs typeface="함초롬바탕" panose="02030604000101010101" pitchFamily="18" charset="-127"/>
              </a:rPr>
              <a:t>첫 경고는 </a:t>
            </a:r>
            <a:r>
              <a:rPr kumimoji="0" lang="en-US" altLang="ko-KR" sz="3000" b="1" dirty="0" smtClean="0">
                <a:solidFill>
                  <a:schemeClr val="accent5"/>
                </a:solidFill>
                <a:effectLst/>
                <a:latin typeface="+mj-ea"/>
                <a:ea typeface="+mj-ea"/>
                <a:cs typeface="함초롬바탕" panose="02030604000101010101" pitchFamily="18" charset="-127"/>
              </a:rPr>
              <a:t>AI</a:t>
            </a:r>
            <a:r>
              <a:rPr kumimoji="0" lang="en-US" altLang="ko-KR" sz="3000" b="1" dirty="0">
                <a:solidFill>
                  <a:schemeClr val="accent5"/>
                </a:solidFill>
                <a:effectLst/>
                <a:latin typeface="+mj-ea"/>
                <a:ea typeface="+mj-ea"/>
                <a:cs typeface="함초롬바탕" panose="02030604000101010101" pitchFamily="18" charset="-127"/>
              </a:rPr>
              <a:t>..</a:t>
            </a:r>
            <a:r>
              <a:rPr kumimoji="0" lang="ko-KR" altLang="en-US" sz="3000" b="1" dirty="0">
                <a:solidFill>
                  <a:schemeClr val="accent5"/>
                </a:solidFill>
                <a:effectLst/>
                <a:latin typeface="+mj-ea"/>
                <a:ea typeface="+mj-ea"/>
                <a:cs typeface="함초롬바탕" panose="02030604000101010101" pitchFamily="18" charset="-127"/>
              </a:rPr>
              <a:t>어떻게 </a:t>
            </a:r>
            <a:r>
              <a:rPr kumimoji="0" lang="ko-KR" altLang="en-US" sz="3000" b="1" dirty="0" smtClean="0">
                <a:solidFill>
                  <a:schemeClr val="accent5"/>
                </a:solidFill>
                <a:effectLst/>
                <a:latin typeface="+mj-ea"/>
                <a:ea typeface="+mj-ea"/>
                <a:cs typeface="함초롬바탕" panose="02030604000101010101" pitchFamily="18" charset="-127"/>
              </a:rPr>
              <a:t>가능했을까 </a:t>
            </a:r>
            <a:endParaRPr kumimoji="0" lang="en-US" altLang="ko-KR" sz="3000" b="1" dirty="0" smtClean="0">
              <a:solidFill>
                <a:schemeClr val="accent5"/>
              </a:solidFill>
              <a:effectLst/>
              <a:latin typeface="+mj-ea"/>
              <a:ea typeface="+mj-ea"/>
              <a:cs typeface="함초롬바탕" panose="02030604000101010101" pitchFamily="18" charset="-127"/>
            </a:endParaRPr>
          </a:p>
          <a:p>
            <a:pPr lvl="0" fontAlgn="auto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2600" spc="-100" smtClean="0">
                <a:solidFill>
                  <a:schemeClr val="tx1"/>
                </a:solidFill>
                <a:effectLst/>
                <a:latin typeface="+mn-ea"/>
              </a:rPr>
              <a:t>빠른 </a:t>
            </a:r>
            <a:r>
              <a:rPr kumimoji="0" lang="ko-KR" altLang="en-US" sz="2600" spc="-100" dirty="0">
                <a:solidFill>
                  <a:schemeClr val="tx1"/>
                </a:solidFill>
                <a:effectLst/>
                <a:latin typeface="+mn-ea"/>
              </a:rPr>
              <a:t>속도로 확산하고 있는 신종 코로나 바이러스</a:t>
            </a:r>
            <a:r>
              <a:rPr kumimoji="0" lang="en-US" altLang="ko-KR" sz="2600" spc="-100" dirty="0">
                <a:solidFill>
                  <a:schemeClr val="tx1"/>
                </a:solidFill>
                <a:effectLst/>
                <a:latin typeface="+mn-ea"/>
              </a:rPr>
              <a:t>(COVID-</a:t>
            </a:r>
            <a:r>
              <a:rPr kumimoji="0" lang="en-US" altLang="ko-KR" sz="2600" spc="-80" dirty="0">
                <a:solidFill>
                  <a:schemeClr val="tx1"/>
                </a:solidFill>
                <a:effectLst/>
                <a:latin typeface="+mn-ea"/>
              </a:rPr>
              <a:t>19)</a:t>
            </a:r>
            <a:r>
              <a:rPr kumimoji="0" lang="ko-KR" altLang="en-US" sz="2600" spc="-80" dirty="0">
                <a:solidFill>
                  <a:schemeClr val="tx1"/>
                </a:solidFill>
                <a:effectLst/>
                <a:latin typeface="+mn-ea"/>
              </a:rPr>
              <a:t>에 대한 최초 경고는 </a:t>
            </a:r>
            <a:r>
              <a:rPr kumimoji="0" lang="en-US" altLang="ko-KR" sz="2600" spc="-80" dirty="0">
                <a:solidFill>
                  <a:schemeClr val="tx1"/>
                </a:solidFill>
                <a:effectLst/>
                <a:latin typeface="+mn-ea"/>
              </a:rPr>
              <a:t>WHO(</a:t>
            </a:r>
            <a:r>
              <a:rPr kumimoji="0" lang="ko-KR" altLang="en-US" sz="2600" spc="-80" dirty="0">
                <a:solidFill>
                  <a:schemeClr val="tx1"/>
                </a:solidFill>
                <a:effectLst/>
                <a:latin typeface="+mn-ea"/>
              </a:rPr>
              <a:t>세계보건기구</a:t>
            </a:r>
            <a:r>
              <a:rPr kumimoji="0" lang="en-US" altLang="ko-KR" sz="2600" spc="-80" dirty="0">
                <a:solidFill>
                  <a:schemeClr val="tx1"/>
                </a:solidFill>
                <a:effectLst/>
                <a:latin typeface="+mn-ea"/>
              </a:rPr>
              <a:t>)</a:t>
            </a:r>
            <a:r>
              <a:rPr kumimoji="0" lang="ko-KR" altLang="en-US" sz="2600" spc="-80" dirty="0">
                <a:solidFill>
                  <a:schemeClr val="tx1"/>
                </a:solidFill>
                <a:effectLst/>
                <a:latin typeface="+mn-ea"/>
              </a:rPr>
              <a:t>도 미국 질병</a:t>
            </a:r>
            <a:r>
              <a:rPr kumimoji="0" lang="ko-KR" altLang="en-US" sz="2600" spc="-150" dirty="0">
                <a:solidFill>
                  <a:schemeClr val="tx1"/>
                </a:solidFill>
                <a:effectLst/>
                <a:latin typeface="+mn-ea"/>
              </a:rPr>
              <a:t>통제예방센터</a:t>
            </a:r>
            <a:r>
              <a:rPr kumimoji="0" lang="en-US" altLang="ko-KR" sz="2600" spc="-150" dirty="0">
                <a:solidFill>
                  <a:schemeClr val="tx1"/>
                </a:solidFill>
                <a:effectLst/>
                <a:latin typeface="+mn-ea"/>
              </a:rPr>
              <a:t>(CDC)</a:t>
            </a:r>
            <a:r>
              <a:rPr kumimoji="0" lang="ko-KR" altLang="en-US" sz="2600" spc="-150" dirty="0">
                <a:solidFill>
                  <a:schemeClr val="tx1"/>
                </a:solidFill>
                <a:effectLst/>
                <a:latin typeface="+mn-ea"/>
              </a:rPr>
              <a:t>도 아닌 </a:t>
            </a:r>
            <a:r>
              <a:rPr kumimoji="0" lang="en-US" altLang="ko-KR" sz="2600" spc="-150" dirty="0">
                <a:solidFill>
                  <a:schemeClr val="tx1"/>
                </a:solidFill>
                <a:effectLst/>
                <a:latin typeface="+mn-ea"/>
              </a:rPr>
              <a:t>AI(</a:t>
            </a:r>
            <a:r>
              <a:rPr kumimoji="0" lang="ko-KR" altLang="en-US" sz="2600" spc="-150" dirty="0">
                <a:solidFill>
                  <a:schemeClr val="tx1"/>
                </a:solidFill>
                <a:effectLst/>
                <a:latin typeface="+mn-ea"/>
              </a:rPr>
              <a:t>인공지능</a:t>
            </a:r>
            <a:r>
              <a:rPr kumimoji="0" lang="en-US" altLang="ko-KR" sz="2600" spc="-150" dirty="0">
                <a:solidFill>
                  <a:schemeClr val="tx1"/>
                </a:solidFill>
                <a:effectLst/>
                <a:latin typeface="+mn-ea"/>
              </a:rPr>
              <a:t>)</a:t>
            </a:r>
            <a:r>
              <a:rPr kumimoji="0" lang="ko-KR" altLang="en-US" sz="2600" spc="-150" dirty="0">
                <a:solidFill>
                  <a:schemeClr val="tx1"/>
                </a:solidFill>
                <a:effectLst/>
                <a:latin typeface="+mn-ea"/>
              </a:rPr>
              <a:t>이었던 것으로 나타</a:t>
            </a:r>
            <a:r>
              <a:rPr kumimoji="0" lang="ko-KR" altLang="en-US" sz="2600" spc="-60" dirty="0">
                <a:solidFill>
                  <a:schemeClr val="tx1"/>
                </a:solidFill>
                <a:effectLst/>
                <a:latin typeface="+mn-ea"/>
              </a:rPr>
              <a:t>났다</a:t>
            </a:r>
            <a:r>
              <a:rPr kumimoji="0" lang="en-US" altLang="ko-KR" sz="2600" spc="-60" dirty="0">
                <a:solidFill>
                  <a:schemeClr val="tx1"/>
                </a:solidFill>
                <a:effectLst/>
                <a:latin typeface="+mn-ea"/>
              </a:rPr>
              <a:t>. 25</a:t>
            </a:r>
            <a:r>
              <a:rPr kumimoji="0" lang="ko-KR" altLang="en-US" sz="2600" spc="-60" dirty="0">
                <a:solidFill>
                  <a:schemeClr val="tx1"/>
                </a:solidFill>
                <a:effectLst/>
                <a:latin typeface="+mn-ea"/>
              </a:rPr>
              <a:t>일</a:t>
            </a:r>
            <a:r>
              <a:rPr kumimoji="0" lang="en-US" altLang="ko-KR" sz="2600" spc="-60" dirty="0">
                <a:solidFill>
                  <a:schemeClr val="tx1"/>
                </a:solidFill>
                <a:effectLst/>
                <a:latin typeface="+mn-ea"/>
              </a:rPr>
              <a:t>(</a:t>
            </a:r>
            <a:r>
              <a:rPr kumimoji="0" lang="ko-KR" altLang="en-US" sz="2600" spc="-60" dirty="0">
                <a:solidFill>
                  <a:schemeClr val="tx1"/>
                </a:solidFill>
                <a:effectLst/>
                <a:latin typeface="+mn-ea"/>
              </a:rPr>
              <a:t>현지 시각</a:t>
            </a:r>
            <a:r>
              <a:rPr kumimoji="0" lang="en-US" altLang="ko-KR" sz="2600" spc="-60" dirty="0">
                <a:solidFill>
                  <a:schemeClr val="tx1"/>
                </a:solidFill>
                <a:effectLst/>
                <a:latin typeface="+mn-ea"/>
              </a:rPr>
              <a:t>) </a:t>
            </a:r>
            <a:r>
              <a:rPr kumimoji="0" lang="ko-KR" altLang="en-US" sz="2600" spc="-60" dirty="0">
                <a:solidFill>
                  <a:schemeClr val="tx1"/>
                </a:solidFill>
                <a:effectLst/>
                <a:latin typeface="+mn-ea"/>
              </a:rPr>
              <a:t>미국 매체 </a:t>
            </a:r>
            <a:r>
              <a:rPr kumimoji="0" lang="ko-KR" altLang="en-US" sz="2600" spc="-60" dirty="0" err="1">
                <a:solidFill>
                  <a:schemeClr val="tx1"/>
                </a:solidFill>
                <a:effectLst/>
                <a:latin typeface="+mn-ea"/>
              </a:rPr>
              <a:t>와이어드에</a:t>
            </a:r>
            <a:r>
              <a:rPr kumimoji="0" lang="ko-KR" altLang="en-US" sz="2600" spc="-60" dirty="0">
                <a:solidFill>
                  <a:schemeClr val="tx1"/>
                </a:solidFill>
                <a:effectLst/>
                <a:latin typeface="+mn-ea"/>
              </a:rPr>
              <a:t> 따르면 최근 </a:t>
            </a:r>
            <a:r>
              <a:rPr kumimoji="0" lang="ko-KR" altLang="en-US" sz="2600" spc="-100" dirty="0">
                <a:solidFill>
                  <a:schemeClr val="tx1"/>
                </a:solidFill>
                <a:effectLst/>
                <a:latin typeface="+mn-ea"/>
              </a:rPr>
              <a:t>맹위를 떨치고 있는 신종 코로나 바이러스에 대한 첫 번째</a:t>
            </a:r>
            <a:r>
              <a:rPr kumimoji="0" lang="ko-KR" altLang="en-US" sz="2600" spc="-40" dirty="0">
                <a:solidFill>
                  <a:schemeClr val="tx1"/>
                </a:solidFill>
                <a:effectLst/>
                <a:latin typeface="+mn-ea"/>
              </a:rPr>
              <a:t> 경고를 알린 것은 캐나다 </a:t>
            </a:r>
            <a:r>
              <a:rPr kumimoji="0" lang="ko-KR" altLang="en-US" sz="2600" spc="-40" dirty="0" err="1">
                <a:solidFill>
                  <a:schemeClr val="tx1"/>
                </a:solidFill>
                <a:effectLst/>
                <a:latin typeface="+mn-ea"/>
              </a:rPr>
              <a:t>스타트업</a:t>
            </a:r>
            <a:r>
              <a:rPr kumimoji="0" lang="ko-KR" altLang="en-US" sz="2600" spc="-40" dirty="0">
                <a:solidFill>
                  <a:schemeClr val="tx1"/>
                </a:solidFill>
                <a:effectLst/>
                <a:latin typeface="+mn-ea"/>
              </a:rPr>
              <a:t> </a:t>
            </a:r>
            <a:r>
              <a:rPr kumimoji="0" lang="ko-KR" altLang="en-US" sz="2600" spc="-40" dirty="0" err="1">
                <a:solidFill>
                  <a:schemeClr val="tx1"/>
                </a:solidFill>
                <a:effectLst/>
                <a:latin typeface="+mn-ea"/>
              </a:rPr>
              <a:t>블루닷</a:t>
            </a:r>
            <a:r>
              <a:rPr kumimoji="0" lang="en-US" altLang="ko-KR" sz="2600" spc="-40" dirty="0">
                <a:solidFill>
                  <a:schemeClr val="tx1"/>
                </a:solidFill>
                <a:effectLst/>
                <a:latin typeface="+mn-ea"/>
              </a:rPr>
              <a:t>(</a:t>
            </a:r>
            <a:r>
              <a:rPr kumimoji="0" lang="en-US" altLang="ko-KR" sz="2600" spc="-40" dirty="0" err="1">
                <a:solidFill>
                  <a:schemeClr val="tx1"/>
                </a:solidFill>
                <a:effectLst/>
                <a:latin typeface="+mn-ea"/>
              </a:rPr>
              <a:t>bluedot</a:t>
            </a:r>
            <a:r>
              <a:rPr kumimoji="0" lang="en-US" altLang="ko-KR" sz="2600" spc="-40" dirty="0">
                <a:solidFill>
                  <a:schemeClr val="tx1"/>
                </a:solidFill>
                <a:effectLst/>
                <a:latin typeface="+mn-ea"/>
              </a:rPr>
              <a:t>)</a:t>
            </a:r>
            <a:r>
              <a:rPr kumimoji="0" lang="ko-KR" altLang="en-US" sz="2600" spc="-40" dirty="0">
                <a:solidFill>
                  <a:schemeClr val="tx1"/>
                </a:solidFill>
                <a:effectLst/>
                <a:latin typeface="+mn-ea"/>
              </a:rPr>
              <a:t>이다</a:t>
            </a:r>
            <a:r>
              <a:rPr kumimoji="0" lang="en-US" altLang="ko-KR" sz="2600" spc="-40" dirty="0">
                <a:solidFill>
                  <a:schemeClr val="tx1"/>
                </a:solidFill>
                <a:effectLst/>
                <a:latin typeface="+mn-ea"/>
              </a:rPr>
              <a:t>.</a:t>
            </a:r>
            <a:r>
              <a:rPr kumimoji="0" lang="en-US" altLang="ko-KR" sz="2600" spc="-100" dirty="0">
                <a:solidFill>
                  <a:schemeClr val="tx1"/>
                </a:solidFill>
                <a:effectLst/>
                <a:latin typeface="+mn-ea"/>
              </a:rPr>
              <a:t> </a:t>
            </a:r>
            <a:r>
              <a:rPr kumimoji="0" lang="en-US" altLang="ko-KR" sz="2600" dirty="0">
                <a:solidFill>
                  <a:schemeClr val="tx1"/>
                </a:solidFill>
                <a:effectLst/>
                <a:latin typeface="+mn-ea"/>
              </a:rPr>
              <a:t>AI</a:t>
            </a:r>
            <a:r>
              <a:rPr kumimoji="0" lang="ko-KR" altLang="en-US" sz="2600" dirty="0">
                <a:solidFill>
                  <a:schemeClr val="tx1"/>
                </a:solidFill>
                <a:effectLst/>
                <a:latin typeface="+mn-ea"/>
              </a:rPr>
              <a:t>는 어떤 방법으로 조기 경고를 할 수 있었을까</a:t>
            </a:r>
            <a:r>
              <a:rPr kumimoji="0" lang="en-US" altLang="ko-KR" sz="2600" dirty="0" smtClean="0">
                <a:solidFill>
                  <a:schemeClr val="tx1"/>
                </a:solidFill>
                <a:effectLst/>
                <a:latin typeface="+mn-ea"/>
              </a:rPr>
              <a:t>?</a:t>
            </a:r>
            <a:endParaRPr kumimoji="0" lang="ko-KR" altLang="en-US" sz="2600" dirty="0">
              <a:solidFill>
                <a:prstClr val="white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3" name="타원 12"/>
          <p:cNvSpPr/>
          <p:nvPr/>
        </p:nvSpPr>
        <p:spPr>
          <a:xfrm>
            <a:off x="323528" y="5733257"/>
            <a:ext cx="631817" cy="648071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effectLst/>
                <a:latin typeface="+mn-ea"/>
              </a:rPr>
              <a:t>?</a:t>
            </a:r>
            <a:endParaRPr lang="ko-KR" altLang="en-US" dirty="0">
              <a:effectLst/>
              <a:latin typeface="+mn-ea"/>
            </a:endParaRPr>
          </a:p>
        </p:txBody>
      </p:sp>
      <p:sp>
        <p:nvSpPr>
          <p:cNvPr id="15" name="모서리가 둥근 직사각형 14"/>
          <p:cNvSpPr/>
          <p:nvPr/>
        </p:nvSpPr>
        <p:spPr bwMode="auto">
          <a:xfrm>
            <a:off x="1082556" y="5558366"/>
            <a:ext cx="7740000" cy="1080000"/>
          </a:xfrm>
          <a:prstGeom prst="roundRect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3000" b="1" spc="-110" dirty="0">
                <a:solidFill>
                  <a:schemeClr val="tx1"/>
                </a:solidFill>
                <a:effectLst/>
                <a:latin typeface="+mn-ea"/>
              </a:rPr>
              <a:t>빅데이터 활용은 우리 삶에 어떤 변화를 줄 수</a:t>
            </a:r>
            <a:r>
              <a:rPr kumimoji="0" lang="ko-KR" altLang="en-US" sz="3000" b="1" dirty="0">
                <a:solidFill>
                  <a:schemeClr val="tx1"/>
                </a:solidFill>
                <a:effectLst/>
                <a:latin typeface="+mn-ea"/>
              </a:rPr>
              <a:t> 있는지 생각해 보자</a:t>
            </a:r>
            <a:r>
              <a:rPr kumimoji="0" lang="en-US" altLang="ko-KR" sz="3000" b="1" dirty="0">
                <a:solidFill>
                  <a:schemeClr val="tx1"/>
                </a:solidFill>
                <a:effectLst/>
                <a:latin typeface="+mn-ea"/>
              </a:rPr>
              <a:t>.</a:t>
            </a:r>
            <a:endParaRPr kumimoji="0" lang="ko-KR" altLang="en-US" sz="3000" b="1" dirty="0">
              <a:solidFill>
                <a:schemeClr val="tx1"/>
              </a:solidFill>
              <a:effectLst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73232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역할과 실제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빅데이터의 역할과 활용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5472973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미래 사회의 빅데이터의 역할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20704" y="2253182"/>
            <a:ext cx="8100000" cy="222112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우리 미래에 대한 통찰력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대응력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경쟁력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창조력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을 향상시키며 국가의 지속적 발전을 성취할 수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 있는 전략 수립이 필요</a:t>
            </a:r>
            <a:endParaRPr kumimoji="0" lang="en-US" altLang="ko-KR" sz="3000" spc="-16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미래 사회의 특성 </a:t>
            </a:r>
            <a: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불확실성</a:t>
            </a:r>
            <a: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리스크</a:t>
            </a:r>
            <a: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스마트</a:t>
            </a:r>
            <a: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융합</a:t>
            </a:r>
            <a:endParaRPr kumimoji="0" lang="en-US" altLang="ko-KR" sz="3000" spc="-210" smtClean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18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4269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빅데이터의 역할과 활용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5472973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미래 사회의 빅데이터의 역할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4" name="팔각형 3"/>
          <p:cNvSpPr/>
          <p:nvPr/>
        </p:nvSpPr>
        <p:spPr>
          <a:xfrm>
            <a:off x="260664" y="2348880"/>
            <a:ext cx="2448000" cy="432048"/>
          </a:xfrm>
          <a:prstGeom prst="octagon">
            <a:avLst>
              <a:gd name="adj" fmla="val 20823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200" smtClean="0">
                <a:effectLst/>
              </a:rPr>
              <a:t>미래 사회의 특징</a:t>
            </a:r>
            <a:endParaRPr lang="ko-KR" altLang="en-US" sz="2200">
              <a:effectLst/>
            </a:endParaRPr>
          </a:p>
        </p:txBody>
      </p:sp>
      <p:sp>
        <p:nvSpPr>
          <p:cNvPr id="11" name="팔각형 10"/>
          <p:cNvSpPr/>
          <p:nvPr/>
        </p:nvSpPr>
        <p:spPr>
          <a:xfrm>
            <a:off x="2771799" y="2348880"/>
            <a:ext cx="6085339" cy="432048"/>
          </a:xfrm>
          <a:prstGeom prst="octagon">
            <a:avLst>
              <a:gd name="adj" fmla="val 20823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200" smtClean="0">
                <a:effectLst/>
              </a:rPr>
              <a:t>빅데이터 역할</a:t>
            </a:r>
            <a:endParaRPr lang="ko-KR" altLang="en-US" sz="2200">
              <a:effectLst/>
            </a:endParaRPr>
          </a:p>
        </p:txBody>
      </p:sp>
      <p:sp>
        <p:nvSpPr>
          <p:cNvPr id="13" name="직사각형 20"/>
          <p:cNvSpPr>
            <a:spLocks noChangeArrowheads="1"/>
          </p:cNvSpPr>
          <p:nvPr/>
        </p:nvSpPr>
        <p:spPr bwMode="auto">
          <a:xfrm>
            <a:off x="2204814" y="6269250"/>
            <a:ext cx="473719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2000" smtClean="0">
                <a:solidFill>
                  <a:schemeClr val="accent2"/>
                </a:solidFill>
                <a:effectLst/>
                <a:latin typeface="+mn-ea"/>
                <a:ea typeface="+mn-ea"/>
              </a:rPr>
              <a:t>▲</a:t>
            </a:r>
            <a:r>
              <a:rPr lang="ko-KR" altLang="en-US" sz="2000" smtClean="0">
                <a:effectLst/>
                <a:latin typeface="+mn-ea"/>
                <a:ea typeface="+mn-ea"/>
              </a:rPr>
              <a:t> 미래 사회의 특성과 빅데이터의 역할</a:t>
            </a:r>
            <a:endParaRPr lang="ko-KR" altLang="en-US" sz="2000" dirty="0">
              <a:effectLst/>
              <a:latin typeface="+mn-ea"/>
              <a:ea typeface="+mn-ea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18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역할과 실제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615" y="2879831"/>
            <a:ext cx="8640000" cy="3296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151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빅데이터의 역할과 활용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5472973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미래 사회의 빅데이터의 역할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3" name="팔각형 12"/>
          <p:cNvSpPr/>
          <p:nvPr/>
        </p:nvSpPr>
        <p:spPr>
          <a:xfrm>
            <a:off x="260664" y="2348880"/>
            <a:ext cx="2448000" cy="432048"/>
          </a:xfrm>
          <a:prstGeom prst="octagon">
            <a:avLst>
              <a:gd name="adj" fmla="val 20823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200" smtClean="0">
                <a:effectLst/>
              </a:rPr>
              <a:t>미래 사회의 특징</a:t>
            </a:r>
            <a:endParaRPr lang="ko-KR" altLang="en-US" sz="2200">
              <a:effectLst/>
            </a:endParaRPr>
          </a:p>
        </p:txBody>
      </p:sp>
      <p:sp>
        <p:nvSpPr>
          <p:cNvPr id="15" name="팔각형 14"/>
          <p:cNvSpPr/>
          <p:nvPr/>
        </p:nvSpPr>
        <p:spPr>
          <a:xfrm>
            <a:off x="2771799" y="2348880"/>
            <a:ext cx="6085339" cy="432048"/>
          </a:xfrm>
          <a:prstGeom prst="octagon">
            <a:avLst>
              <a:gd name="adj" fmla="val 20823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200" smtClean="0">
                <a:effectLst/>
              </a:rPr>
              <a:t>빅데이터 역할</a:t>
            </a:r>
            <a:endParaRPr lang="ko-KR" altLang="en-US" sz="2200">
              <a:effectLst/>
            </a:endParaRPr>
          </a:p>
        </p:txBody>
      </p:sp>
      <p:sp>
        <p:nvSpPr>
          <p:cNvPr id="16" name="직사각형 20"/>
          <p:cNvSpPr>
            <a:spLocks noChangeArrowheads="1"/>
          </p:cNvSpPr>
          <p:nvPr/>
        </p:nvSpPr>
        <p:spPr bwMode="auto">
          <a:xfrm>
            <a:off x="2204814" y="6269250"/>
            <a:ext cx="473719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2000" smtClean="0">
                <a:solidFill>
                  <a:schemeClr val="accent2"/>
                </a:solidFill>
                <a:effectLst/>
                <a:latin typeface="+mn-ea"/>
                <a:ea typeface="+mn-ea"/>
              </a:rPr>
              <a:t>▲</a:t>
            </a:r>
            <a:r>
              <a:rPr lang="ko-KR" altLang="en-US" sz="2000" smtClean="0">
                <a:effectLst/>
                <a:latin typeface="+mn-ea"/>
                <a:ea typeface="+mn-ea"/>
              </a:rPr>
              <a:t> 미래 사회의 특성과 빅데이터의 역할</a:t>
            </a:r>
            <a:endParaRPr lang="ko-KR" altLang="en-US" sz="2000" dirty="0">
              <a:effectLst/>
              <a:latin typeface="+mn-ea"/>
              <a:ea typeface="+mn-ea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18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역할과 실제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55" y="2835006"/>
            <a:ext cx="8640000" cy="334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782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빅데이터의 역할과 활용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4261103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빅데이터 활용과 조건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20704" y="2908400"/>
            <a:ext cx="8100000" cy="296491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비용의 절감</a:t>
            </a:r>
            <a:endParaRPr kumimoji="0" lang="en-US" altLang="ko-KR" sz="3000" spc="-10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의사결정의 고도화</a:t>
            </a:r>
            <a:endParaRPr kumimoji="0" lang="en-US" altLang="ko-KR" sz="3000" spc="-10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고객 성향의 신속한 파악</a:t>
            </a:r>
            <a:endParaRPr kumimoji="0" lang="en-US" altLang="ko-KR" sz="3000" spc="-10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미래 예측 정확도 제고</a:t>
            </a:r>
            <a:endParaRPr kumimoji="0" lang="en-US" altLang="ko-KR" sz="3000" spc="-10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의미있는 패턴의 발견</a:t>
            </a:r>
            <a:endParaRPr kumimoji="0" lang="en-US" altLang="ko-KR" sz="3000" spc="-160" smtClean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19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3" name="그룹 23"/>
          <p:cNvGrpSpPr/>
          <p:nvPr/>
        </p:nvGrpSpPr>
        <p:grpSpPr>
          <a:xfrm>
            <a:off x="683568" y="2268161"/>
            <a:ext cx="7265654" cy="553998"/>
            <a:chOff x="755388" y="1700808"/>
            <a:chExt cx="7265654" cy="553998"/>
          </a:xfrm>
        </p:grpSpPr>
        <p:sp>
          <p:nvSpPr>
            <p:cNvPr id="15" name="TextBox 14"/>
            <p:cNvSpPr txBox="1"/>
            <p:nvPr/>
          </p:nvSpPr>
          <p:spPr>
            <a:xfrm>
              <a:off x="1007584" y="1700808"/>
              <a:ext cx="7013458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빅데이터를 활용하여 얻을 수 있는 가치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6" name="모서리가 둥근 직사각형 15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  <p:sp>
        <p:nvSpPr>
          <p:cNvPr id="12" name="모서리가 둥근 직사각형 11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역할과 실제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03687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빅데이터의 역할과 활용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4261103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빅데이터 활용과 조건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19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3" name="그룹 23"/>
          <p:cNvGrpSpPr/>
          <p:nvPr/>
        </p:nvGrpSpPr>
        <p:grpSpPr>
          <a:xfrm>
            <a:off x="683568" y="2268161"/>
            <a:ext cx="7900444" cy="553998"/>
            <a:chOff x="755388" y="1700808"/>
            <a:chExt cx="7900444" cy="553998"/>
          </a:xfrm>
        </p:grpSpPr>
        <p:sp>
          <p:nvSpPr>
            <p:cNvPr id="15" name="TextBox 14"/>
            <p:cNvSpPr txBox="1"/>
            <p:nvPr/>
          </p:nvSpPr>
          <p:spPr>
            <a:xfrm>
              <a:off x="1007584" y="1700808"/>
              <a:ext cx="7648248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빅데이터를 성공적으로 활용하기 위한 조건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6" name="모서리가 둥근 직사각형 15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  <p:graphicFrame>
        <p:nvGraphicFramePr>
          <p:cNvPr id="18" name="표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569515"/>
              </p:ext>
            </p:extLst>
          </p:nvPr>
        </p:nvGraphicFramePr>
        <p:xfrm>
          <a:off x="612440" y="2798072"/>
          <a:ext cx="8100000" cy="39239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272">
                  <a:extLst>
                    <a:ext uri="{9D8B030D-6E8A-4147-A177-3AD203B41FA5}">
                      <a16:colId xmlns="" xmlns:a16="http://schemas.microsoft.com/office/drawing/2014/main" val="4201057219"/>
                    </a:ext>
                  </a:extLst>
                </a:gridCol>
                <a:gridCol w="6732728">
                  <a:extLst>
                    <a:ext uri="{9D8B030D-6E8A-4147-A177-3AD203B41FA5}">
                      <a16:colId xmlns="" xmlns:a16="http://schemas.microsoft.com/office/drawing/2014/main" val="2050356137"/>
                    </a:ext>
                  </a:extLst>
                </a:gridCol>
              </a:tblGrid>
              <a:tr h="45276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mtClean="0"/>
                        <a:t>조건</a:t>
                      </a:r>
                      <a:endParaRPr lang="ko-KR" altLang="en-US" sz="2400"/>
                    </a:p>
                  </a:txBody>
                  <a:tcPr marL="36000" marR="36000" marT="36000" marB="36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mtClean="0"/>
                        <a:t>내용</a:t>
                      </a:r>
                      <a:endParaRPr lang="ko-KR" altLang="en-US" sz="2400"/>
                    </a:p>
                  </a:txBody>
                  <a:tcPr marL="36000" marR="36000" marT="36000" marB="36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48991955"/>
                  </a:ext>
                </a:extLst>
              </a:tr>
              <a:tr h="694246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400" smtClean="0"/>
                        <a:t>리더십</a:t>
                      </a:r>
                      <a:endParaRPr lang="ko-KR" altLang="en-US" sz="2400"/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2075" indent="-92075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목표의 분명한 설정 </a:t>
                      </a:r>
                    </a:p>
                    <a:p>
                      <a:pPr marL="92075" indent="-92075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리더의 역량에 따라서 조직 내 빅데이터 추진 동력 확보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19981721"/>
                  </a:ext>
                </a:extLst>
              </a:tr>
              <a:tr h="694246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400" smtClean="0"/>
                        <a:t>역량 관리</a:t>
                      </a:r>
                      <a:endParaRPr lang="ko-KR" altLang="en-US" sz="2400"/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2075" indent="-92075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데이터 정제</a:t>
                      </a:r>
                      <a:r>
                        <a:rPr lang="en-US" altLang="ko-KR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(cleaning), </a:t>
                      </a: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조직화</a:t>
                      </a:r>
                      <a:r>
                        <a:rPr lang="en-US" altLang="ko-KR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(organizing) </a:t>
                      </a: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처리 과정 중요 </a:t>
                      </a:r>
                    </a:p>
                    <a:p>
                      <a:pPr marL="92075" indent="-92075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빅데이터 분석 결과를 비즈니스 언어로 표현하는 역량 필요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5443332"/>
                  </a:ext>
                </a:extLst>
              </a:tr>
              <a:tr h="694246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400" smtClean="0"/>
                        <a:t>기술 도입</a:t>
                      </a:r>
                      <a:endParaRPr lang="ko-KR" altLang="en-US" sz="2400"/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2075" indent="-92075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빅데이터 관련 시스템의 최적화 기술 </a:t>
                      </a:r>
                    </a:p>
                    <a:p>
                      <a:pPr marL="92075" indent="-92075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비즈니스 언어로 풀어낼 수 있는 기술 및 인력의 확보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09048940"/>
                  </a:ext>
                </a:extLst>
              </a:tr>
              <a:tr h="694246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400" smtClean="0"/>
                        <a:t>의사결정</a:t>
                      </a:r>
                      <a:endParaRPr lang="ko-KR" altLang="en-US" sz="2400"/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2075" indent="-92075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정보 기반의 의사결정 </a:t>
                      </a:r>
                    </a:p>
                    <a:p>
                      <a:pPr marL="92075" indent="-92075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데이터 기반의 의사결정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19471798"/>
                  </a:ext>
                </a:extLst>
              </a:tr>
              <a:tr h="694246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400" smtClean="0"/>
                        <a:t>기업 문화</a:t>
                      </a:r>
                      <a:endParaRPr lang="ko-KR" altLang="en-US" sz="2400"/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2075" indent="-92075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독단적인 예견이나 직관에 의존하는 활동 지양 </a:t>
                      </a:r>
                    </a:p>
                    <a:p>
                      <a:pPr marL="92075" indent="-92075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빅데이터를 활용할 수 있는 조직 문화 조성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23171245"/>
                  </a:ext>
                </a:extLst>
              </a:tr>
            </a:tbl>
          </a:graphicData>
        </a:graphic>
      </p:graphicFrame>
      <p:sp>
        <p:nvSpPr>
          <p:cNvPr id="12" name="모서리가 둥근 직사각형 11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역할과 실제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22624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TM02900720[[fn=전체]]</Template>
  <TotalTime>7677</TotalTime>
  <Words>1765</Words>
  <Application>Microsoft Office PowerPoint</Application>
  <PresentationFormat>화면 슬라이드 쇼(4:3)</PresentationFormat>
  <Paragraphs>314</Paragraphs>
  <Slides>33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33</vt:i4>
      </vt:variant>
    </vt:vector>
  </HeadingPairs>
  <TitlesOfParts>
    <vt:vector size="34" baseType="lpstr">
      <vt:lpstr>HDOfficeLightV0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LOCAL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OWNER</dc:creator>
  <cp:lastModifiedBy>Windows 사용자</cp:lastModifiedBy>
  <cp:revision>767</cp:revision>
  <dcterms:created xsi:type="dcterms:W3CDTF">2010-03-30T01:48:18Z</dcterms:created>
  <dcterms:modified xsi:type="dcterms:W3CDTF">2022-03-02T07:30:21Z</dcterms:modified>
</cp:coreProperties>
</file>